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  <p:sldMasterId id="2147483683" r:id="rId2"/>
    <p:sldMasterId id="2147483684" r:id="rId3"/>
  </p:sldMasterIdLst>
  <p:notesMasterIdLst>
    <p:notesMasterId r:id="rId30"/>
  </p:notesMasterIdLst>
  <p:sldIdLst>
    <p:sldId id="256" r:id="rId4"/>
    <p:sldId id="257" r:id="rId5"/>
    <p:sldId id="260" r:id="rId6"/>
    <p:sldId id="278" r:id="rId7"/>
    <p:sldId id="261" r:id="rId8"/>
    <p:sldId id="263" r:id="rId9"/>
    <p:sldId id="276" r:id="rId10"/>
    <p:sldId id="283" r:id="rId11"/>
    <p:sldId id="265" r:id="rId12"/>
    <p:sldId id="286" r:id="rId13"/>
    <p:sldId id="284" r:id="rId14"/>
    <p:sldId id="282" r:id="rId15"/>
    <p:sldId id="281" r:id="rId16"/>
    <p:sldId id="280" r:id="rId17"/>
    <p:sldId id="287" r:id="rId18"/>
    <p:sldId id="288" r:id="rId19"/>
    <p:sldId id="294" r:id="rId20"/>
    <p:sldId id="289" r:id="rId21"/>
    <p:sldId id="293" r:id="rId22"/>
    <p:sldId id="268" r:id="rId23"/>
    <p:sldId id="271" r:id="rId24"/>
    <p:sldId id="274" r:id="rId25"/>
    <p:sldId id="275" r:id="rId26"/>
    <p:sldId id="295" r:id="rId27"/>
    <p:sldId id="292" r:id="rId28"/>
    <p:sldId id="291" r:id="rId29"/>
  </p:sldIdLst>
  <p:sldSz cx="9144000" cy="5143500" type="screen16x9"/>
  <p:notesSz cx="6858000" cy="9144000"/>
  <p:embeddedFontLst>
    <p:embeddedFont>
      <p:font typeface="Gothic A1" panose="020B0600000101010101" charset="-127"/>
      <p:regular r:id="rId31"/>
      <p:bold r:id="rId32"/>
    </p:embeddedFont>
    <p:embeddedFont>
      <p:font typeface="Gothic A1 ExtraBold" panose="020B0600000101010101" charset="-127"/>
      <p:bold r:id="rId33"/>
    </p:embeddedFont>
    <p:embeddedFont>
      <p:font typeface="Gothic A1 Medium" panose="020B0600000101010101" charset="-127"/>
      <p:regular r:id="rId34"/>
      <p:bold r:id="rId35"/>
    </p:embeddedFont>
    <p:embeddedFont>
      <p:font typeface="Gothic A1 SemiBold" panose="020B0600000101010101" charset="-127"/>
      <p:regular r:id="rId36"/>
      <p:bold r:id="rId37"/>
    </p:embeddedFont>
    <p:embeddedFont>
      <p:font typeface="Catamaran" panose="020B0600000101010101" charset="0"/>
      <p:regular r:id="rId38"/>
      <p:bold r:id="rId39"/>
    </p:embeddedFont>
    <p:embeddedFont>
      <p:font typeface="Catamaran Thin" panose="020B0600000101010101" charset="0"/>
      <p:regular r:id="rId40"/>
      <p:bold r:id="rId41"/>
    </p:embeddedFont>
    <p:embeddedFont>
      <p:font typeface="Fira Sans Extra Condensed Medium" panose="020B0600000101010101" charset="0"/>
      <p:regular r:id="rId42"/>
      <p:bold r:id="rId43"/>
      <p:italic r:id="rId44"/>
      <p:boldItalic r:id="rId45"/>
    </p:embeddedFont>
    <p:embeddedFont>
      <p:font typeface="Impact" panose="020B0806030902050204" pitchFamily="34" charset="0"/>
      <p:regular r:id="rId46"/>
    </p:embeddedFont>
    <p:embeddedFont>
      <p:font typeface="Livvic" panose="020B0600000101010101" charset="0"/>
      <p:regular r:id="rId47"/>
      <p:bold r:id="rId48"/>
      <p:italic r:id="rId49"/>
      <p:boldItalic r:id="rId50"/>
    </p:embeddedFont>
    <p:embeddedFont>
      <p:font typeface="Livvic SemiBold" panose="020B0600000101010101" charset="0"/>
      <p:regular r:id="rId51"/>
      <p:bold r:id="rId52"/>
      <p:italic r:id="rId53"/>
      <p:boldItalic r:id="rId54"/>
    </p:embeddedFont>
    <p:embeddedFont>
      <p:font typeface="Proxima Nova" panose="020B0600000101010101" charset="0"/>
      <p:regular r:id="rId55"/>
      <p:bold r:id="rId56"/>
      <p:italic r:id="rId57"/>
      <p:boldItalic r:id="rId58"/>
    </p:embeddedFont>
    <p:embeddedFont>
      <p:font typeface="Proxima Nova Semibold" panose="020B0600000101010101" charset="0"/>
      <p:regular r:id="rId59"/>
      <p:bold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9999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74E4F16-85EC-4FA8-8434-EB572655CE47}">
  <a:tblStyle styleId="{474E4F16-85EC-4FA8-8434-EB572655CE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0FF3291-0859-4B35-9E63-C5829BE50C1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516" autoAdjust="0"/>
  </p:normalViewPr>
  <p:slideViewPr>
    <p:cSldViewPr snapToGrid="0">
      <p:cViewPr varScale="1">
        <p:scale>
          <a:sx n="97" d="100"/>
          <a:sy n="97" d="100"/>
        </p:scale>
        <p:origin x="1042" y="62"/>
      </p:cViewPr>
      <p:guideLst>
        <p:guide orient="horz" pos="162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font" Target="fonts/font25.fntdata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font" Target="fonts/font23.fntdata"/><Relationship Id="rId58" Type="http://schemas.openxmlformats.org/officeDocument/2006/relationships/font" Target="fonts/font28.fntdata"/><Relationship Id="rId5" Type="http://schemas.openxmlformats.org/officeDocument/2006/relationships/slide" Target="slides/slide2.xml"/><Relationship Id="rId61" Type="http://schemas.openxmlformats.org/officeDocument/2006/relationships/font" Target="fonts/font31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font" Target="fonts/font26.fntdata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font" Target="fonts/font21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59" Type="http://schemas.openxmlformats.org/officeDocument/2006/relationships/font" Target="fonts/font29.fntdata"/><Relationship Id="rId20" Type="http://schemas.openxmlformats.org/officeDocument/2006/relationships/slide" Target="slides/slide17.xml"/><Relationship Id="rId41" Type="http://schemas.openxmlformats.org/officeDocument/2006/relationships/font" Target="fonts/font11.fntdata"/><Relationship Id="rId54" Type="http://schemas.openxmlformats.org/officeDocument/2006/relationships/font" Target="fonts/font24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openxmlformats.org/officeDocument/2006/relationships/font" Target="fonts/font27.fntdata"/><Relationship Id="rId10" Type="http://schemas.openxmlformats.org/officeDocument/2006/relationships/slide" Target="slides/slide7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Relationship Id="rId60" Type="http://schemas.openxmlformats.org/officeDocument/2006/relationships/font" Target="fonts/font30.fntdata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85f6243c3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85f6243c3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885f6243c3_0_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885f6243c3_0_9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5545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885f6243c3_0_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885f6243c3_0_9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5755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885f6243c3_0_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885f6243c3_0_9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3602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885f6243c3_0_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885f6243c3_0_9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44836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885f6243c3_0_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885f6243c3_0_9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67093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885f6243c3_0_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885f6243c3_0_9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15752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885f6243c3_0_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885f6243c3_0_9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122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29611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32712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885f6243c3_1_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885f6243c3_1_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85f6243c3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85f6243c3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885f6243c3_0_9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885f6243c3_0_9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885f6243c3_0_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885f6243c3_0_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885f6243c3_0_1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885f6243c3_0_1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885f6243c3_0_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885f6243c3_0_9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90653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885f6243c3_0_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885f6243c3_0_9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2977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85f6243c3_0_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885f6243c3_0_9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885f6243c3_1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885f6243c3_1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7584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85f6243c3_0_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885f6243c3_0_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85f6243c3_1_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885f6243c3_1_6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885f6243c3_1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885f6243c3_1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3594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885f6243c3_0_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885f6243c3_0_9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8790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885f6243c3_0_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885f6243c3_0_9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9650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96896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8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8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8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8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8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subTitle" idx="1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CUSTOM_27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>
            <a:spLocks noGrp="1"/>
          </p:cNvSpPr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subTitle" idx="1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ctrTitle" idx="2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subTitle" idx="3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ctrTitle" idx="4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ubTitle" idx="5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ctrTitle" idx="6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ctrTitle" idx="7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subTitle" idx="8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27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>
            <a:spLocks noGrp="1"/>
          </p:cNvSpPr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subTitle" idx="1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ctrTitle" idx="2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subTitle" idx="3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ctrTitle" idx="4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ctrTitle" idx="5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ubTitle" idx="6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8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>
            <a:spLocks noGrp="1"/>
          </p:cNvSpPr>
          <p:nvPr>
            <p:ph type="subTitle" idx="1"/>
          </p:nvPr>
        </p:nvSpPr>
        <p:spPr>
          <a:xfrm>
            <a:off x="915175" y="3380775"/>
            <a:ext cx="39606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3"/>
          <p:cNvSpPr txBox="1">
            <a:spLocks noGrp="1"/>
          </p:cNvSpPr>
          <p:nvPr>
            <p:ph type="subTitle" idx="2"/>
          </p:nvPr>
        </p:nvSpPr>
        <p:spPr>
          <a:xfrm>
            <a:off x="915175" y="4004575"/>
            <a:ext cx="1821000" cy="2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1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>
            <a:spLocks noGrp="1"/>
          </p:cNvSpPr>
          <p:nvPr>
            <p:ph type="subTitle" idx="1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4"/>
          <p:cNvSpPr txBox="1">
            <a:spLocks noGrp="1"/>
          </p:cNvSpPr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CUSTOM_16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 txBox="1">
            <a:spLocks noGrp="1"/>
          </p:cNvSpPr>
          <p:nvPr>
            <p:ph type="subTitle" idx="1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5"/>
          <p:cNvSpPr txBox="1">
            <a:spLocks noGrp="1"/>
          </p:cNvSpPr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35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"/>
          <p:cNvSpPr txBox="1">
            <a:spLocks noGrp="1"/>
          </p:cNvSpPr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CUSTOM_38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title" idx="2" hasCustomPrompt="1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30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8"/>
          <p:cNvSpPr txBox="1">
            <a:spLocks noGrp="1"/>
          </p:cNvSpPr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subTitle" idx="1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ctrTitle" idx="2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ubTitle" idx="3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3" name="Google Shape;123;p28"/>
          <p:cNvSpPr txBox="1">
            <a:spLocks noGrp="1"/>
          </p:cNvSpPr>
          <p:nvPr>
            <p:ph type="ctrTitle" idx="4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subTitle" idx="5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ctrTitle" idx="6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ctrTitle" idx="7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8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ctrTitle" idx="9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13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ctrTitle" idx="14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15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3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5">
  <p:cSld name="CUSTOM_32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>
            <a:spLocks noGrp="1"/>
          </p:cNvSpPr>
          <p:nvPr>
            <p:ph type="subTitle" idx="1"/>
          </p:nvPr>
        </p:nvSpPr>
        <p:spPr>
          <a:xfrm>
            <a:off x="2258125" y="3106325"/>
            <a:ext cx="3029100" cy="10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1"/>
          <p:cNvSpPr txBox="1">
            <a:spLocks noGrp="1"/>
          </p:cNvSpPr>
          <p:nvPr>
            <p:ph type="ctrTitle"/>
          </p:nvPr>
        </p:nvSpPr>
        <p:spPr>
          <a:xfrm rot="5400000">
            <a:off x="7241489" y="1041025"/>
            <a:ext cx="1702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4">
  <p:cSld name="CUSTOM_3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2"/>
          <p:cNvSpPr txBox="1">
            <a:spLocks noGrp="1"/>
          </p:cNvSpPr>
          <p:nvPr>
            <p:ph type="subTitle" idx="1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32"/>
          <p:cNvSpPr txBox="1">
            <a:spLocks noGrp="1"/>
          </p:cNvSpPr>
          <p:nvPr>
            <p:ph type="subTitle" idx="2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2"/>
          <p:cNvSpPr txBox="1">
            <a:spLocks noGrp="1"/>
          </p:cNvSpPr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7" name="Google Shape;147;p32"/>
          <p:cNvSpPr txBox="1">
            <a:spLocks noGrp="1"/>
          </p:cNvSpPr>
          <p:nvPr>
            <p:ph type="ctrTitle" idx="3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8" name="Google Shape;148;p32"/>
          <p:cNvSpPr txBox="1">
            <a:spLocks noGrp="1"/>
          </p:cNvSpPr>
          <p:nvPr>
            <p:ph type="subTitle" idx="4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32"/>
          <p:cNvSpPr txBox="1">
            <a:spLocks noGrp="1"/>
          </p:cNvSpPr>
          <p:nvPr>
            <p:ph type="ctrTitle" idx="5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0" name="Google Shape;150;p32"/>
          <p:cNvSpPr txBox="1">
            <a:spLocks noGrp="1"/>
          </p:cNvSpPr>
          <p:nvPr>
            <p:ph type="ctrTitle" idx="6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CUSTOM_3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 txBox="1">
            <a:spLocks noGrp="1"/>
          </p:cNvSpPr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3" name="Google Shape;153;p33"/>
          <p:cNvSpPr txBox="1">
            <a:spLocks noGrp="1"/>
          </p:cNvSpPr>
          <p:nvPr>
            <p:ph type="subTitle" idx="1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33"/>
          <p:cNvSpPr txBox="1">
            <a:spLocks noGrp="1"/>
          </p:cNvSpPr>
          <p:nvPr>
            <p:ph type="ctrTitle" idx="2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5" name="Google Shape;155;p33"/>
          <p:cNvSpPr txBox="1">
            <a:spLocks noGrp="1"/>
          </p:cNvSpPr>
          <p:nvPr>
            <p:ph type="subTitle" idx="3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33"/>
          <p:cNvSpPr txBox="1">
            <a:spLocks noGrp="1"/>
          </p:cNvSpPr>
          <p:nvPr>
            <p:ph type="ctrTitle" idx="4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6">
  <p:cSld name="CUSTOM_11_1_2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34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USTOM_25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5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35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25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6"/>
          <p:cNvSpPr txBox="1">
            <a:spLocks noGrp="1"/>
          </p:cNvSpPr>
          <p:nvPr>
            <p:ph type="body" idx="1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36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6" name="Google Shape;166;p36"/>
          <p:cNvSpPr txBox="1">
            <a:spLocks noGrp="1"/>
          </p:cNvSpPr>
          <p:nvPr>
            <p:ph type="subTitle" idx="2"/>
          </p:nvPr>
        </p:nvSpPr>
        <p:spPr>
          <a:xfrm>
            <a:off x="642050" y="540000"/>
            <a:ext cx="46554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70" name="Google Shape;170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85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6.png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6.png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9B9D3">
              <a:alpha val="39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" name="Google Shape;177;p38"/>
          <p:cNvSpPr/>
          <p:nvPr/>
        </p:nvSpPr>
        <p:spPr>
          <a:xfrm rot="5400000">
            <a:off x="1428875" y="13850"/>
            <a:ext cx="3358800" cy="5026500"/>
          </a:xfrm>
          <a:prstGeom prst="rect">
            <a:avLst/>
          </a:prstGeom>
          <a:solidFill>
            <a:schemeClr val="accent1">
              <a:alpha val="861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8"/>
          <p:cNvSpPr txBox="1">
            <a:spLocks noGrp="1"/>
          </p:cNvSpPr>
          <p:nvPr>
            <p:ph type="subTitle" idx="1"/>
          </p:nvPr>
        </p:nvSpPr>
        <p:spPr>
          <a:xfrm>
            <a:off x="1039575" y="3369100"/>
            <a:ext cx="32532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lt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최 성진</a:t>
            </a:r>
            <a:endParaRPr sz="1800" dirty="0">
              <a:solidFill>
                <a:schemeClr val="lt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179" name="Google Shape;179;p38"/>
          <p:cNvSpPr txBox="1">
            <a:spLocks noGrp="1"/>
          </p:cNvSpPr>
          <p:nvPr>
            <p:ph type="ctrTitle"/>
          </p:nvPr>
        </p:nvSpPr>
        <p:spPr>
          <a:xfrm>
            <a:off x="1039575" y="1388400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0" dirty="0">
                <a:solidFill>
                  <a:schemeClr val="lt1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치아로</a:t>
            </a:r>
            <a:br>
              <a:rPr lang="en-US" altLang="ko-KR" sz="4000" b="0" dirty="0">
                <a:solidFill>
                  <a:schemeClr val="lt1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</a:br>
            <a:r>
              <a:rPr lang="ko-KR" altLang="en-US" sz="4000" b="0" dirty="0">
                <a:solidFill>
                  <a:schemeClr val="lt1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나이구간 추정하기</a:t>
            </a:r>
            <a:endParaRPr sz="4000" b="0" dirty="0">
              <a:solidFill>
                <a:schemeClr val="lt1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</p:txBody>
      </p:sp>
      <p:sp>
        <p:nvSpPr>
          <p:cNvPr id="180" name="Google Shape;180;p38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9"/>
          <p:cNvSpPr txBox="1">
            <a:spLocks noGrp="1"/>
          </p:cNvSpPr>
          <p:nvPr>
            <p:ph type="title" idx="4294967295"/>
          </p:nvPr>
        </p:nvSpPr>
        <p:spPr>
          <a:xfrm>
            <a:off x="311700" y="8684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모델 구조 및 학습 </a:t>
            </a:r>
            <a:r>
              <a:rPr lang="ko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: </a:t>
            </a:r>
            <a:r>
              <a:rPr lang="en-US" altLang="ko-KR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Loss Function</a:t>
            </a:r>
            <a:endParaRPr sz="2400" b="1" dirty="0"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E4E51B-8766-4D42-BF10-40C159E5DDD8}"/>
              </a:ext>
            </a:extLst>
          </p:cNvPr>
          <p:cNvSpPr txBox="1"/>
          <p:nvPr/>
        </p:nvSpPr>
        <p:spPr>
          <a:xfrm>
            <a:off x="2033754" y="978249"/>
            <a:ext cx="5825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Categorical</a:t>
            </a:r>
            <a:r>
              <a:rPr lang="ko-KR" altLang="en-US" sz="2000" dirty="0"/>
              <a:t> </a:t>
            </a:r>
            <a:r>
              <a:rPr lang="en-US" altLang="ko-KR" sz="2000" dirty="0"/>
              <a:t>Cross Entropy Loss Function</a:t>
            </a:r>
            <a:endParaRPr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E535E9-7FF3-4E61-A5F4-E7DEF40D9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295" y="1378359"/>
            <a:ext cx="6819158" cy="163731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82C8686-73D6-466D-A2CA-C8BDE2971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47" y="3283990"/>
            <a:ext cx="741997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8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9"/>
          <p:cNvSpPr/>
          <p:nvPr/>
        </p:nvSpPr>
        <p:spPr>
          <a:xfrm>
            <a:off x="1451996" y="2614738"/>
            <a:ext cx="375300" cy="207300"/>
          </a:xfrm>
          <a:prstGeom prst="rightArrow">
            <a:avLst>
              <a:gd name="adj1" fmla="val 50000"/>
              <a:gd name="adj2" fmla="val 70997"/>
            </a:avLst>
          </a:prstGeom>
          <a:solidFill>
            <a:srgbClr val="0E2A4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49"/>
          <p:cNvSpPr/>
          <p:nvPr/>
        </p:nvSpPr>
        <p:spPr>
          <a:xfrm>
            <a:off x="1956667" y="786701"/>
            <a:ext cx="2358394" cy="71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>
                <a:latin typeface="Catamaran Thin"/>
                <a:ea typeface="Catamaran Thin"/>
                <a:cs typeface="Catamaran Thin"/>
                <a:sym typeface="Catamaran Thin"/>
              </a:rPr>
              <a:t>Basic</a:t>
            </a:r>
            <a:endParaRPr sz="1600" dirty="0">
              <a:latin typeface="Catamaran Thin"/>
              <a:ea typeface="Catamaran Thin"/>
              <a:cs typeface="Catamaran Thin"/>
              <a:sym typeface="Catamaran Thi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>
                <a:latin typeface="Catamaran Thin"/>
                <a:ea typeface="Catamaran Thin"/>
                <a:cs typeface="Catamaran Thin"/>
                <a:sym typeface="Catamaran Thin"/>
              </a:rPr>
              <a:t>Aug</a:t>
            </a:r>
            <a:endParaRPr sz="1600" dirty="0"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397" name="Google Shape;397;p49"/>
          <p:cNvSpPr/>
          <p:nvPr/>
        </p:nvSpPr>
        <p:spPr>
          <a:xfrm>
            <a:off x="1956667" y="1824992"/>
            <a:ext cx="1082257" cy="109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dirty="0">
                <a:latin typeface="Catamaran Thin"/>
                <a:ea typeface="Catamaran Thin"/>
                <a:cs typeface="Catamaran Thin"/>
                <a:sym typeface="Catamaran Thin"/>
              </a:rPr>
              <a:t>VGG16</a:t>
            </a:r>
            <a:endParaRPr sz="1700" dirty="0"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398" name="Google Shape;398;p49"/>
          <p:cNvSpPr/>
          <p:nvPr/>
        </p:nvSpPr>
        <p:spPr>
          <a:xfrm>
            <a:off x="1956667" y="3160572"/>
            <a:ext cx="1082257" cy="80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>
                <a:latin typeface="Catamaran Thin"/>
                <a:ea typeface="Catamaran Thin"/>
                <a:cs typeface="Catamaran Thin"/>
                <a:sym typeface="Catamaran Thin"/>
              </a:rPr>
              <a:t>GAP</a:t>
            </a:r>
            <a:endParaRPr sz="1600" dirty="0"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399" name="Google Shape;399;p49"/>
          <p:cNvSpPr/>
          <p:nvPr/>
        </p:nvSpPr>
        <p:spPr>
          <a:xfrm>
            <a:off x="1956667" y="4232636"/>
            <a:ext cx="2358394" cy="71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Catamaran Thin"/>
                <a:ea typeface="Catamaran Thin"/>
                <a:cs typeface="Catamaran Thin"/>
                <a:sym typeface="Catamaran Thin"/>
              </a:rPr>
              <a:t>SoftMax</a:t>
            </a:r>
            <a:endParaRPr sz="1600"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406" name="Google Shape;406;p49"/>
          <p:cNvSpPr txBox="1">
            <a:spLocks noGrp="1"/>
          </p:cNvSpPr>
          <p:nvPr>
            <p:ph type="title" idx="4294967295"/>
          </p:nvPr>
        </p:nvSpPr>
        <p:spPr>
          <a:xfrm>
            <a:off x="311700" y="947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모델 구조 및 학습 </a:t>
            </a:r>
            <a:r>
              <a:rPr lang="en-US" altLang="ko-KR" sz="2400" b="1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: Transfer Learning</a:t>
            </a:r>
            <a:endParaRPr sz="2400" b="1" dirty="0"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C83BBCF-0EDC-4740-BE28-BB703A3F4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2053205"/>
            <a:ext cx="1066800" cy="1438275"/>
          </a:xfrm>
          <a:prstGeom prst="rect">
            <a:avLst/>
          </a:prstGeom>
          <a:ln w="38100"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F72269-B445-4596-8288-7517193C1ECE}"/>
              </a:ext>
            </a:extLst>
          </p:cNvPr>
          <p:cNvSpPr txBox="1"/>
          <p:nvPr/>
        </p:nvSpPr>
        <p:spPr>
          <a:xfrm>
            <a:off x="486771" y="3554565"/>
            <a:ext cx="891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0~19</a:t>
            </a:r>
            <a:r>
              <a:rPr lang="ko-KR" altLang="en-US" dirty="0"/>
              <a:t>세</a:t>
            </a:r>
          </a:p>
        </p:txBody>
      </p:sp>
      <p:sp>
        <p:nvSpPr>
          <p:cNvPr id="29" name="Google Shape;397;p49">
            <a:extLst>
              <a:ext uri="{FF2B5EF4-FFF2-40B4-BE49-F238E27FC236}">
                <a16:creationId xmlns:a16="http://schemas.microsoft.com/office/drawing/2014/main" id="{E9C048D0-95DB-4C54-8B23-1BAFA406EEE8}"/>
              </a:ext>
            </a:extLst>
          </p:cNvPr>
          <p:cNvSpPr/>
          <p:nvPr/>
        </p:nvSpPr>
        <p:spPr>
          <a:xfrm>
            <a:off x="3234156" y="1820198"/>
            <a:ext cx="1082257" cy="109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700" dirty="0">
                <a:latin typeface="Catamaran Thin"/>
                <a:ea typeface="Catamaran Thin"/>
                <a:cs typeface="Catamaran Thin"/>
                <a:sym typeface="Catamaran Thin"/>
              </a:rPr>
              <a:t>ResNet-152</a:t>
            </a:r>
            <a:endParaRPr sz="1700" dirty="0"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31" name="Google Shape;398;p49">
            <a:extLst>
              <a:ext uri="{FF2B5EF4-FFF2-40B4-BE49-F238E27FC236}">
                <a16:creationId xmlns:a16="http://schemas.microsoft.com/office/drawing/2014/main" id="{9FA58D63-DA40-4E31-AC2F-31AE3A088D65}"/>
              </a:ext>
            </a:extLst>
          </p:cNvPr>
          <p:cNvSpPr/>
          <p:nvPr/>
        </p:nvSpPr>
        <p:spPr>
          <a:xfrm>
            <a:off x="3232804" y="3164037"/>
            <a:ext cx="1082257" cy="80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latin typeface="Catamaran Thin"/>
                <a:ea typeface="Catamaran Thin"/>
                <a:cs typeface="Catamaran Thin"/>
                <a:sym typeface="Catamaran Thin"/>
              </a:rPr>
              <a:t>FC</a:t>
            </a:r>
            <a:endParaRPr sz="1600" dirty="0"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6419DF3-1773-4110-AFC1-D7766A6CC568}"/>
              </a:ext>
            </a:extLst>
          </p:cNvPr>
          <p:cNvCxnSpPr>
            <a:stCxn id="388" idx="2"/>
            <a:endCxn id="397" idx="0"/>
          </p:cNvCxnSpPr>
          <p:nvPr/>
        </p:nvCxnSpPr>
        <p:spPr>
          <a:xfrm flipH="1">
            <a:off x="2497796" y="1498301"/>
            <a:ext cx="638068" cy="326691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38655A8-DEFB-489C-8A53-92872B9CFA67}"/>
              </a:ext>
            </a:extLst>
          </p:cNvPr>
          <p:cNvCxnSpPr>
            <a:stCxn id="388" idx="2"/>
            <a:endCxn id="29" idx="0"/>
          </p:cNvCxnSpPr>
          <p:nvPr/>
        </p:nvCxnSpPr>
        <p:spPr>
          <a:xfrm>
            <a:off x="3135864" y="1498301"/>
            <a:ext cx="639421" cy="321897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EA20B19-6E22-4FC2-AE7D-04EB71B79160}"/>
              </a:ext>
            </a:extLst>
          </p:cNvPr>
          <p:cNvCxnSpPr>
            <a:cxnSpLocks/>
            <a:endCxn id="399" idx="0"/>
          </p:cNvCxnSpPr>
          <p:nvPr/>
        </p:nvCxnSpPr>
        <p:spPr>
          <a:xfrm flipH="1">
            <a:off x="3135864" y="3975358"/>
            <a:ext cx="638744" cy="257278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F24FD7C-BB3F-4E22-BEE0-6591409F1442}"/>
              </a:ext>
            </a:extLst>
          </p:cNvPr>
          <p:cNvCxnSpPr>
            <a:cxnSpLocks/>
            <a:stCxn id="398" idx="2"/>
            <a:endCxn id="399" idx="0"/>
          </p:cNvCxnSpPr>
          <p:nvPr/>
        </p:nvCxnSpPr>
        <p:spPr>
          <a:xfrm>
            <a:off x="2497796" y="3969072"/>
            <a:ext cx="638068" cy="263564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CBA145E-7CF5-4596-8667-E32F7247609C}"/>
              </a:ext>
            </a:extLst>
          </p:cNvPr>
          <p:cNvCxnSpPr>
            <a:cxnSpLocks/>
            <a:endCxn id="398" idx="0"/>
          </p:cNvCxnSpPr>
          <p:nvPr/>
        </p:nvCxnSpPr>
        <p:spPr>
          <a:xfrm flipH="1">
            <a:off x="2497796" y="2912198"/>
            <a:ext cx="1309244" cy="248374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60C47B85-5911-4E7E-A6CC-B4541716E733}"/>
              </a:ext>
            </a:extLst>
          </p:cNvPr>
          <p:cNvCxnSpPr>
            <a:cxnSpLocks/>
            <a:stCxn id="397" idx="2"/>
            <a:endCxn id="31" idx="0"/>
          </p:cNvCxnSpPr>
          <p:nvPr/>
        </p:nvCxnSpPr>
        <p:spPr>
          <a:xfrm>
            <a:off x="2497796" y="2916992"/>
            <a:ext cx="1276137" cy="24704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E85375E-182A-4458-8EF8-10388F0C1291}"/>
              </a:ext>
            </a:extLst>
          </p:cNvPr>
          <p:cNvCxnSpPr>
            <a:cxnSpLocks/>
            <a:stCxn id="397" idx="2"/>
            <a:endCxn id="398" idx="0"/>
          </p:cNvCxnSpPr>
          <p:nvPr/>
        </p:nvCxnSpPr>
        <p:spPr>
          <a:xfrm>
            <a:off x="2497796" y="2916992"/>
            <a:ext cx="0" cy="24358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C6294A1-104D-4B21-BE44-EA451D91D0ED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773933" y="2912198"/>
            <a:ext cx="1352" cy="25183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D9A5B3B-66A7-4A28-B55E-3873B4C93090}"/>
              </a:ext>
            </a:extLst>
          </p:cNvPr>
          <p:cNvSpPr txBox="1"/>
          <p:nvPr/>
        </p:nvSpPr>
        <p:spPr>
          <a:xfrm>
            <a:off x="4893229" y="2912198"/>
            <a:ext cx="340363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Classifier 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1. Global Average Pooling</a:t>
            </a:r>
          </a:p>
          <a:p>
            <a:r>
              <a:rPr lang="en-US" altLang="ko-KR" dirty="0"/>
              <a:t> 2. Fully Connected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983C95B-7839-4D56-B5E2-3B5639CAB4E5}"/>
              </a:ext>
            </a:extLst>
          </p:cNvPr>
          <p:cNvSpPr txBox="1"/>
          <p:nvPr/>
        </p:nvSpPr>
        <p:spPr>
          <a:xfrm>
            <a:off x="4827589" y="1606929"/>
            <a:ext cx="413667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Transfer Learning Model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dirty="0"/>
              <a:t>1. ResNet-152</a:t>
            </a:r>
          </a:p>
          <a:p>
            <a:r>
              <a:rPr lang="en-US" altLang="ko-KR" dirty="0"/>
              <a:t>  2. VGG16</a:t>
            </a:r>
          </a:p>
        </p:txBody>
      </p:sp>
    </p:spTree>
    <p:extLst>
      <p:ext uri="{BB962C8B-B14F-4D97-AF65-F5344CB8AC3E}">
        <p14:creationId xmlns:p14="http://schemas.microsoft.com/office/powerpoint/2010/main" val="1745215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9"/>
          <p:cNvSpPr txBox="1">
            <a:spLocks noGrp="1"/>
          </p:cNvSpPr>
          <p:nvPr>
            <p:ph type="title" idx="4294967295"/>
          </p:nvPr>
        </p:nvSpPr>
        <p:spPr>
          <a:xfrm>
            <a:off x="311700" y="947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모델 구조 및 학습 </a:t>
            </a:r>
            <a:r>
              <a:rPr lang="ko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: </a:t>
            </a:r>
            <a:r>
              <a:rPr lang="en-US" altLang="ko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Naive</a:t>
            </a:r>
            <a:r>
              <a:rPr lang="ko-KR" altLang="en-US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한 접근</a:t>
            </a:r>
            <a:endParaRPr sz="2400" b="1" dirty="0"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F56FDE-199E-4751-9D17-10B242DC4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674" y="3501780"/>
            <a:ext cx="2191914" cy="14429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503E14-5D7F-4FB1-A07E-EDC56F286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365" y="1290981"/>
            <a:ext cx="2196908" cy="13680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A69206-EFEA-4842-9F3F-CC52993793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844" y="3516758"/>
            <a:ext cx="2161956" cy="14279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9BC5782-B064-4C9F-A340-F75EEF62D4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870" y="1270624"/>
            <a:ext cx="2181930" cy="14579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B35202-B0F1-499D-B538-44D7204B1D2C}"/>
              </a:ext>
            </a:extLst>
          </p:cNvPr>
          <p:cNvSpPr txBox="1"/>
          <p:nvPr/>
        </p:nvSpPr>
        <p:spPr>
          <a:xfrm>
            <a:off x="3954900" y="983204"/>
            <a:ext cx="2191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ResNet152 + GAP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25C858-6BC7-40FC-9AE2-0A48D841006D}"/>
              </a:ext>
            </a:extLst>
          </p:cNvPr>
          <p:cNvSpPr txBox="1"/>
          <p:nvPr/>
        </p:nvSpPr>
        <p:spPr>
          <a:xfrm>
            <a:off x="3486365" y="3194003"/>
            <a:ext cx="2837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ResNet152 + Fully Connected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AB5E4A-164D-4DA9-973B-277BAEDBDEA6}"/>
              </a:ext>
            </a:extLst>
          </p:cNvPr>
          <p:cNvSpPr txBox="1"/>
          <p:nvPr/>
        </p:nvSpPr>
        <p:spPr>
          <a:xfrm>
            <a:off x="538844" y="3208981"/>
            <a:ext cx="2837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VGG16 + Fully Connected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81FF43-594B-49B3-9BF0-6481D5BF4556}"/>
              </a:ext>
            </a:extLst>
          </p:cNvPr>
          <p:cNvSpPr txBox="1"/>
          <p:nvPr/>
        </p:nvSpPr>
        <p:spPr>
          <a:xfrm>
            <a:off x="984978" y="987731"/>
            <a:ext cx="2191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VGG16 + GAP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6C66-9F10-4858-88FA-CB93F153EB41}"/>
              </a:ext>
            </a:extLst>
          </p:cNvPr>
          <p:cNvSpPr/>
          <p:nvPr/>
        </p:nvSpPr>
        <p:spPr>
          <a:xfrm>
            <a:off x="3376414" y="921582"/>
            <a:ext cx="2691877" cy="20032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E6B815-699D-490F-BD02-33622C6A60DA}"/>
              </a:ext>
            </a:extLst>
          </p:cNvPr>
          <p:cNvSpPr txBox="1"/>
          <p:nvPr/>
        </p:nvSpPr>
        <p:spPr>
          <a:xfrm>
            <a:off x="6323935" y="1450949"/>
            <a:ext cx="2019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Epoch 15</a:t>
            </a:r>
          </a:p>
          <a:p>
            <a:r>
              <a:rPr lang="en-US" altLang="ko-KR" sz="2400" dirty="0">
                <a:solidFill>
                  <a:srgbClr val="0070C0"/>
                </a:solidFill>
              </a:rPr>
              <a:t> -&gt; loss</a:t>
            </a:r>
            <a:r>
              <a:rPr lang="ko-KR" altLang="en-US" sz="2400" dirty="0">
                <a:solidFill>
                  <a:srgbClr val="0070C0"/>
                </a:solidFill>
              </a:rPr>
              <a:t> </a:t>
            </a:r>
            <a:r>
              <a:rPr lang="en-US" altLang="ko-KR" sz="2400" dirty="0">
                <a:solidFill>
                  <a:srgbClr val="0070C0"/>
                </a:solidFill>
              </a:rPr>
              <a:t>0.5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DD3F44-B992-432A-8510-4A16130A86C8}"/>
              </a:ext>
            </a:extLst>
          </p:cNvPr>
          <p:cNvSpPr txBox="1"/>
          <p:nvPr/>
        </p:nvSpPr>
        <p:spPr>
          <a:xfrm>
            <a:off x="6372408" y="3847786"/>
            <a:ext cx="2019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/>
              <a:t>Epoch 25</a:t>
            </a:r>
          </a:p>
          <a:p>
            <a:r>
              <a:rPr lang="en-US" altLang="ko-KR" sz="1800" dirty="0"/>
              <a:t> -&gt; loss</a:t>
            </a:r>
            <a:r>
              <a:rPr lang="ko-KR" altLang="en-US" sz="1800" dirty="0"/>
              <a:t> </a:t>
            </a:r>
            <a:r>
              <a:rPr lang="en-US" altLang="ko-KR" sz="1800" dirty="0"/>
              <a:t>0.5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985509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9"/>
          <p:cNvSpPr/>
          <p:nvPr/>
        </p:nvSpPr>
        <p:spPr>
          <a:xfrm>
            <a:off x="2390101" y="2510026"/>
            <a:ext cx="375300" cy="207300"/>
          </a:xfrm>
          <a:prstGeom prst="rightArrow">
            <a:avLst>
              <a:gd name="adj1" fmla="val 50000"/>
              <a:gd name="adj2" fmla="val 70997"/>
            </a:avLst>
          </a:prstGeom>
          <a:solidFill>
            <a:srgbClr val="0E2A4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49"/>
          <p:cNvSpPr/>
          <p:nvPr/>
        </p:nvSpPr>
        <p:spPr>
          <a:xfrm>
            <a:off x="2942822" y="925538"/>
            <a:ext cx="1450200" cy="71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Catamaran Thin"/>
                <a:ea typeface="Catamaran Thin"/>
                <a:cs typeface="Catamaran Thin"/>
                <a:sym typeface="Catamaran Thin"/>
              </a:rPr>
              <a:t>Basic</a:t>
            </a:r>
            <a:endParaRPr sz="1600">
              <a:latin typeface="Catamaran Thin"/>
              <a:ea typeface="Catamaran Thin"/>
              <a:cs typeface="Catamaran Thin"/>
              <a:sym typeface="Catamaran Thi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Catamaran Thin"/>
                <a:ea typeface="Catamaran Thin"/>
                <a:cs typeface="Catamaran Thin"/>
                <a:sym typeface="Catamaran Thin"/>
              </a:rPr>
              <a:t>Aug</a:t>
            </a:r>
            <a:endParaRPr sz="1600"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390" name="Google Shape;390;p49"/>
          <p:cNvSpPr txBox="1"/>
          <p:nvPr/>
        </p:nvSpPr>
        <p:spPr>
          <a:xfrm>
            <a:off x="7371498" y="1417125"/>
            <a:ext cx="11775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393" name="Google Shape;393;p49"/>
          <p:cNvSpPr/>
          <p:nvPr/>
        </p:nvSpPr>
        <p:spPr>
          <a:xfrm>
            <a:off x="4600401" y="2510014"/>
            <a:ext cx="375300" cy="207300"/>
          </a:xfrm>
          <a:prstGeom prst="rightArrow">
            <a:avLst>
              <a:gd name="adj1" fmla="val 50000"/>
              <a:gd name="adj2" fmla="val 70997"/>
            </a:avLst>
          </a:prstGeom>
          <a:solidFill>
            <a:srgbClr val="0E2A4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49"/>
          <p:cNvSpPr/>
          <p:nvPr/>
        </p:nvSpPr>
        <p:spPr>
          <a:xfrm rot="2408047">
            <a:off x="6987278" y="3733023"/>
            <a:ext cx="375129" cy="206961"/>
          </a:xfrm>
          <a:prstGeom prst="rightArrow">
            <a:avLst>
              <a:gd name="adj1" fmla="val 50000"/>
              <a:gd name="adj2" fmla="val 70997"/>
            </a:avLst>
          </a:prstGeom>
          <a:solidFill>
            <a:srgbClr val="0E2A4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49"/>
          <p:cNvSpPr txBox="1"/>
          <p:nvPr/>
        </p:nvSpPr>
        <p:spPr>
          <a:xfrm>
            <a:off x="7309548" y="4277525"/>
            <a:ext cx="13014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Catamaran Thin"/>
                <a:ea typeface="Catamaran Thin"/>
                <a:cs typeface="Catamaran Thin"/>
                <a:sym typeface="Catamaran Thin"/>
              </a:rPr>
              <a:t>맞는나이구간</a:t>
            </a:r>
            <a:endParaRPr dirty="0"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396" name="Google Shape;396;p49"/>
          <p:cNvSpPr/>
          <p:nvPr/>
        </p:nvSpPr>
        <p:spPr>
          <a:xfrm rot="-2343631">
            <a:off x="6987279" y="1530340"/>
            <a:ext cx="375154" cy="207092"/>
          </a:xfrm>
          <a:prstGeom prst="rightArrow">
            <a:avLst>
              <a:gd name="adj1" fmla="val 50000"/>
              <a:gd name="adj2" fmla="val 70997"/>
            </a:avLst>
          </a:prstGeom>
          <a:solidFill>
            <a:srgbClr val="0E2A4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49"/>
          <p:cNvSpPr/>
          <p:nvPr/>
        </p:nvSpPr>
        <p:spPr>
          <a:xfrm>
            <a:off x="2942822" y="1748944"/>
            <a:ext cx="1450200" cy="109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700" dirty="0">
                <a:latin typeface="Catamaran Thin"/>
                <a:ea typeface="Catamaran Thin"/>
                <a:cs typeface="Catamaran Thin"/>
                <a:sym typeface="Catamaran Thin"/>
              </a:rPr>
              <a:t>ResNet-152</a:t>
            </a:r>
            <a:endParaRPr sz="1700" dirty="0"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398" name="Google Shape;398;p49"/>
          <p:cNvSpPr/>
          <p:nvPr/>
        </p:nvSpPr>
        <p:spPr>
          <a:xfrm>
            <a:off x="2942822" y="2909369"/>
            <a:ext cx="1450200" cy="80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Catamaran Thin"/>
                <a:ea typeface="Catamaran Thin"/>
                <a:cs typeface="Catamaran Thin"/>
                <a:sym typeface="Catamaran Thin"/>
              </a:rPr>
              <a:t>GAP</a:t>
            </a:r>
            <a:endParaRPr sz="1600" dirty="0"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399" name="Google Shape;399;p49"/>
          <p:cNvSpPr/>
          <p:nvPr/>
        </p:nvSpPr>
        <p:spPr>
          <a:xfrm>
            <a:off x="2942822" y="3786294"/>
            <a:ext cx="1450200" cy="71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Catamaran Thin"/>
                <a:ea typeface="Catamaran Thin"/>
                <a:cs typeface="Catamaran Thin"/>
                <a:sym typeface="Catamaran Thin"/>
              </a:rPr>
              <a:t>SoftMax</a:t>
            </a:r>
            <a:endParaRPr sz="1600"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grpSp>
        <p:nvGrpSpPr>
          <p:cNvPr id="400" name="Google Shape;400;p49"/>
          <p:cNvGrpSpPr/>
          <p:nvPr/>
        </p:nvGrpSpPr>
        <p:grpSpPr>
          <a:xfrm>
            <a:off x="7556000" y="3638353"/>
            <a:ext cx="808493" cy="602981"/>
            <a:chOff x="5216456" y="3725484"/>
            <a:chExt cx="356196" cy="265631"/>
          </a:xfrm>
        </p:grpSpPr>
        <p:sp>
          <p:nvSpPr>
            <p:cNvPr id="401" name="Google Shape;401;p49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9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" name="Google Shape;403;p49"/>
          <p:cNvGrpSpPr/>
          <p:nvPr/>
        </p:nvGrpSpPr>
        <p:grpSpPr>
          <a:xfrm>
            <a:off x="7659807" y="814161"/>
            <a:ext cx="600890" cy="602960"/>
            <a:chOff x="5779408" y="3699191"/>
            <a:chExt cx="317645" cy="318757"/>
          </a:xfrm>
        </p:grpSpPr>
        <p:sp>
          <p:nvSpPr>
            <p:cNvPr id="404" name="Google Shape;404;p49"/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9"/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49"/>
          <p:cNvSpPr txBox="1">
            <a:spLocks noGrp="1"/>
          </p:cNvSpPr>
          <p:nvPr>
            <p:ph type="title" idx="4294967295"/>
          </p:nvPr>
        </p:nvSpPr>
        <p:spPr>
          <a:xfrm>
            <a:off x="311700" y="10228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모델 구조 및 학습</a:t>
            </a:r>
            <a:r>
              <a:rPr lang="en-US" altLang="ko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ko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: </a:t>
            </a:r>
            <a:r>
              <a:rPr lang="en-US" altLang="ko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Naive</a:t>
            </a:r>
            <a:r>
              <a:rPr lang="ko-KR" altLang="en-US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한 접근</a:t>
            </a:r>
            <a:endParaRPr sz="2400" b="1" dirty="0"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407" name="Google Shape;407;p49"/>
          <p:cNvSpPr/>
          <p:nvPr/>
        </p:nvSpPr>
        <p:spPr>
          <a:xfrm>
            <a:off x="7371498" y="3596094"/>
            <a:ext cx="1177500" cy="1092000"/>
          </a:xfrm>
          <a:prstGeom prst="rect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C83BBCF-0EDC-4740-BE28-BB703A3F4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776" y="2022977"/>
            <a:ext cx="1066800" cy="1438275"/>
          </a:xfrm>
          <a:prstGeom prst="rect">
            <a:avLst/>
          </a:prstGeom>
          <a:ln w="38100">
            <a:noFill/>
          </a:ln>
        </p:spPr>
      </p:pic>
      <p:sp>
        <p:nvSpPr>
          <p:cNvPr id="24" name="Google Shape;395;p49">
            <a:extLst>
              <a:ext uri="{FF2B5EF4-FFF2-40B4-BE49-F238E27FC236}">
                <a16:creationId xmlns:a16="http://schemas.microsoft.com/office/drawing/2014/main" id="{A76D692E-CF69-4FBC-89CF-458FA3557834}"/>
              </a:ext>
            </a:extLst>
          </p:cNvPr>
          <p:cNvSpPr txBox="1"/>
          <p:nvPr/>
        </p:nvSpPr>
        <p:spPr>
          <a:xfrm>
            <a:off x="7309548" y="1535477"/>
            <a:ext cx="13014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Catamaran Thin"/>
                <a:ea typeface="Catamaran Thin"/>
                <a:cs typeface="Catamaran Thin"/>
                <a:sym typeface="Catamaran Thin"/>
              </a:rPr>
              <a:t>틀린나이구간</a:t>
            </a:r>
            <a:endParaRPr dirty="0"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D0C3EE-9688-4068-BAC0-12FB23D75659}"/>
              </a:ext>
            </a:extLst>
          </p:cNvPr>
          <p:cNvSpPr txBox="1"/>
          <p:nvPr/>
        </p:nvSpPr>
        <p:spPr>
          <a:xfrm>
            <a:off x="5237018" y="1748944"/>
            <a:ext cx="1065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0~19</a:t>
            </a:r>
            <a:r>
              <a:rPr lang="ko-KR" altLang="en-US" dirty="0"/>
              <a:t>세</a:t>
            </a:r>
            <a:r>
              <a:rPr lang="en-US" altLang="ko-KR" dirty="0"/>
              <a:t>:0.7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6CE599-D8A5-490E-A402-4100DBD32B5A}"/>
              </a:ext>
            </a:extLst>
          </p:cNvPr>
          <p:cNvSpPr txBox="1"/>
          <p:nvPr/>
        </p:nvSpPr>
        <p:spPr>
          <a:xfrm>
            <a:off x="5161199" y="2482256"/>
            <a:ext cx="1158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20~49</a:t>
            </a:r>
            <a:r>
              <a:rPr lang="ko-KR" altLang="en-US" dirty="0"/>
              <a:t>세</a:t>
            </a:r>
            <a:r>
              <a:rPr lang="en-US" altLang="ko-KR" dirty="0"/>
              <a:t>:0.1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679264-4AA2-4A0B-B953-2942CFA5BF99}"/>
              </a:ext>
            </a:extLst>
          </p:cNvPr>
          <p:cNvSpPr txBox="1"/>
          <p:nvPr/>
        </p:nvSpPr>
        <p:spPr>
          <a:xfrm>
            <a:off x="5097817" y="3288317"/>
            <a:ext cx="1343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50</a:t>
            </a:r>
            <a:r>
              <a:rPr lang="ko-KR" altLang="en-US" dirty="0"/>
              <a:t>세 이상</a:t>
            </a:r>
            <a:r>
              <a:rPr lang="en-US" altLang="ko-KR" dirty="0"/>
              <a:t>:0.2</a:t>
            </a:r>
            <a:endParaRPr lang="ko-KR" altLang="en-US" dirty="0"/>
          </a:p>
        </p:txBody>
      </p:sp>
      <p:sp>
        <p:nvSpPr>
          <p:cNvPr id="28" name="Google Shape;407;p49">
            <a:extLst>
              <a:ext uri="{FF2B5EF4-FFF2-40B4-BE49-F238E27FC236}">
                <a16:creationId xmlns:a16="http://schemas.microsoft.com/office/drawing/2014/main" id="{B598E14C-0728-48D1-9DF2-2670B15110C8}"/>
              </a:ext>
            </a:extLst>
          </p:cNvPr>
          <p:cNvSpPr/>
          <p:nvPr/>
        </p:nvSpPr>
        <p:spPr>
          <a:xfrm>
            <a:off x="4935052" y="1639988"/>
            <a:ext cx="1676263" cy="523305"/>
          </a:xfrm>
          <a:prstGeom prst="rect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9CACFB-4925-41E8-A0C7-A4A1131DB828}"/>
              </a:ext>
            </a:extLst>
          </p:cNvPr>
          <p:cNvSpPr txBox="1"/>
          <p:nvPr/>
        </p:nvSpPr>
        <p:spPr>
          <a:xfrm>
            <a:off x="4800564" y="1326109"/>
            <a:ext cx="2036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Max </a:t>
            </a:r>
            <a:r>
              <a:rPr lang="en-US" altLang="ko-KR" sz="1600" b="1" dirty="0" err="1"/>
              <a:t>Softmax</a:t>
            </a:r>
            <a:r>
              <a:rPr lang="en-US" altLang="ko-KR" sz="1600" b="1" dirty="0"/>
              <a:t> score</a:t>
            </a:r>
            <a:endParaRPr lang="ko-KR" altLang="en-US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72269-B445-4596-8288-7517193C1ECE}"/>
              </a:ext>
            </a:extLst>
          </p:cNvPr>
          <p:cNvSpPr txBox="1"/>
          <p:nvPr/>
        </p:nvSpPr>
        <p:spPr>
          <a:xfrm>
            <a:off x="1064847" y="3524337"/>
            <a:ext cx="891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0~19</a:t>
            </a:r>
            <a:r>
              <a:rPr lang="ko-KR" altLang="en-US" dirty="0"/>
              <a:t>세</a:t>
            </a:r>
          </a:p>
        </p:txBody>
      </p:sp>
    </p:spTree>
    <p:extLst>
      <p:ext uri="{BB962C8B-B14F-4D97-AF65-F5344CB8AC3E}">
        <p14:creationId xmlns:p14="http://schemas.microsoft.com/office/powerpoint/2010/main" val="103323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9"/>
          <p:cNvSpPr txBox="1">
            <a:spLocks noGrp="1"/>
          </p:cNvSpPr>
          <p:nvPr>
            <p:ph type="title" idx="4294967295"/>
          </p:nvPr>
        </p:nvSpPr>
        <p:spPr>
          <a:xfrm>
            <a:off x="311700" y="1098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모델 구조 및 학습 </a:t>
            </a:r>
            <a:r>
              <a:rPr lang="ko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: </a:t>
            </a:r>
            <a:r>
              <a:rPr lang="en-US" altLang="ko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Naive</a:t>
            </a:r>
            <a:r>
              <a:rPr lang="ko-KR" altLang="en-US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한 접근</a:t>
            </a:r>
            <a:endParaRPr sz="2400" b="1" dirty="0"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EF8E4221-7FDA-41A2-B7B3-074C87C232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338030"/>
              </p:ext>
            </p:extLst>
          </p:nvPr>
        </p:nvGraphicFramePr>
        <p:xfrm>
          <a:off x="311700" y="955386"/>
          <a:ext cx="8273081" cy="1552278"/>
        </p:xfrm>
        <a:graphic>
          <a:graphicData uri="http://schemas.openxmlformats.org/drawingml/2006/table">
            <a:tbl>
              <a:tblPr firstRow="1" bandRow="1">
                <a:tableStyleId>{474E4F16-85EC-4FA8-8434-EB572655CE47}</a:tableStyleId>
              </a:tblPr>
              <a:tblGrid>
                <a:gridCol w="2294656">
                  <a:extLst>
                    <a:ext uri="{9D8B030D-6E8A-4147-A177-3AD203B41FA5}">
                      <a16:colId xmlns:a16="http://schemas.microsoft.com/office/drawing/2014/main" val="1013698966"/>
                    </a:ext>
                  </a:extLst>
                </a:gridCol>
                <a:gridCol w="1940447">
                  <a:extLst>
                    <a:ext uri="{9D8B030D-6E8A-4147-A177-3AD203B41FA5}">
                      <a16:colId xmlns:a16="http://schemas.microsoft.com/office/drawing/2014/main" val="172476412"/>
                    </a:ext>
                  </a:extLst>
                </a:gridCol>
                <a:gridCol w="1912726">
                  <a:extLst>
                    <a:ext uri="{9D8B030D-6E8A-4147-A177-3AD203B41FA5}">
                      <a16:colId xmlns:a16="http://schemas.microsoft.com/office/drawing/2014/main" val="66592617"/>
                    </a:ext>
                  </a:extLst>
                </a:gridCol>
                <a:gridCol w="2125252">
                  <a:extLst>
                    <a:ext uri="{9D8B030D-6E8A-4147-A177-3AD203B41FA5}">
                      <a16:colId xmlns:a16="http://schemas.microsoft.com/office/drawing/2014/main" val="2245020617"/>
                    </a:ext>
                  </a:extLst>
                </a:gridCol>
              </a:tblGrid>
              <a:tr h="3447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r>
                        <a:rPr lang="ko-KR" altLang="en-US" dirty="0"/>
                        <a:t>번 예측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0~19</a:t>
                      </a:r>
                      <a:r>
                        <a:rPr lang="ko-KR" altLang="en-US" dirty="0"/>
                        <a:t>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r>
                        <a:rPr lang="ko-KR" altLang="en-US" dirty="0"/>
                        <a:t>세</a:t>
                      </a:r>
                      <a:r>
                        <a:rPr lang="en-US" altLang="ko-KR" dirty="0"/>
                        <a:t>~49</a:t>
                      </a:r>
                      <a:r>
                        <a:rPr lang="ko-KR" altLang="en-US" dirty="0"/>
                        <a:t>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</a:t>
                      </a:r>
                      <a:r>
                        <a:rPr lang="ko-KR" altLang="en-US" dirty="0"/>
                        <a:t>세 이상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251210"/>
                  </a:ext>
                </a:extLst>
              </a:tr>
              <a:tr h="3447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맞는경우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91%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57%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86%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380598"/>
                  </a:ext>
                </a:extLst>
              </a:tr>
              <a:tr h="3447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임플란트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 err="1"/>
                        <a:t>치아소실</a:t>
                      </a:r>
                      <a:r>
                        <a:rPr lang="ko-KR" altLang="en-US" dirty="0"/>
                        <a:t> 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227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178681"/>
                  </a:ext>
                </a:extLst>
              </a:tr>
              <a:tr h="4816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인원대비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임플란트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치아소실</a:t>
                      </a:r>
                      <a:r>
                        <a:rPr lang="ko-KR" altLang="en-US" dirty="0"/>
                        <a:t> 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0.1%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5.49%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27.62%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67857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A77C7052-B26C-41D7-9AF6-E25F6C0F8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38" y="2868481"/>
            <a:ext cx="1066800" cy="14192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8F0CCFD-223C-425E-92E6-55B6A552E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955" y="2868481"/>
            <a:ext cx="1066800" cy="14192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2F8C47-7892-4BE4-89FA-38C774A44893}"/>
              </a:ext>
            </a:extLst>
          </p:cNvPr>
          <p:cNvSpPr txBox="1"/>
          <p:nvPr/>
        </p:nvSpPr>
        <p:spPr>
          <a:xfrm>
            <a:off x="3362876" y="2863303"/>
            <a:ext cx="48062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치아가 없거나 임플란트를 할 시 나이 예측 불가능</a:t>
            </a:r>
            <a:endParaRPr lang="en-US" altLang="ko-KR" dirty="0"/>
          </a:p>
          <a:p>
            <a:r>
              <a:rPr lang="en-US" altLang="ko-KR" dirty="0"/>
              <a:t>   &gt; </a:t>
            </a:r>
            <a:r>
              <a:rPr lang="ko-KR" altLang="en-US" dirty="0">
                <a:solidFill>
                  <a:srgbClr val="FF0000"/>
                </a:solidFill>
              </a:rPr>
              <a:t>데이터 삭제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r>
              <a:rPr lang="ko-KR" altLang="en-US" dirty="0"/>
              <a:t>치아가 없거나 임플란트를 한 인원이 주로 </a:t>
            </a:r>
            <a:r>
              <a:rPr lang="en-US" altLang="ko-KR" dirty="0"/>
              <a:t>50</a:t>
            </a:r>
            <a:r>
              <a:rPr lang="ko-KR" altLang="en-US" dirty="0"/>
              <a:t>세 이상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42C261-5EF9-4E87-B735-DEF5B8AAA248}"/>
              </a:ext>
            </a:extLst>
          </p:cNvPr>
          <p:cNvSpPr txBox="1"/>
          <p:nvPr/>
        </p:nvSpPr>
        <p:spPr>
          <a:xfrm>
            <a:off x="690838" y="4397870"/>
            <a:ext cx="2697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Tooth Loss	           Implant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BC4FC1-BEF9-44DC-8D3A-92A89E051DCF}"/>
              </a:ext>
            </a:extLst>
          </p:cNvPr>
          <p:cNvSpPr/>
          <p:nvPr/>
        </p:nvSpPr>
        <p:spPr>
          <a:xfrm>
            <a:off x="2620712" y="1273374"/>
            <a:ext cx="5964069" cy="3513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08183D-BFAB-4722-874E-6AA6CE6F0D46}"/>
              </a:ext>
            </a:extLst>
          </p:cNvPr>
          <p:cNvSpPr/>
          <p:nvPr/>
        </p:nvSpPr>
        <p:spPr>
          <a:xfrm>
            <a:off x="3469305" y="4026096"/>
            <a:ext cx="59640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즉</a:t>
            </a:r>
            <a:r>
              <a:rPr lang="en-US" altLang="ko-KR" sz="2400" dirty="0"/>
              <a:t>, accuracy</a:t>
            </a:r>
            <a:r>
              <a:rPr lang="ko-KR" altLang="en-US" sz="2400" dirty="0"/>
              <a:t>로 따진다면 기본 </a:t>
            </a:r>
            <a:r>
              <a:rPr lang="en-US" altLang="ko-KR" sz="2400" dirty="0"/>
              <a:t>accuracy</a:t>
            </a:r>
            <a:r>
              <a:rPr lang="ko-KR" altLang="en-US" sz="2400" dirty="0"/>
              <a:t>가 </a:t>
            </a:r>
            <a:r>
              <a:rPr lang="en-US" altLang="ko-KR" sz="2400" dirty="0"/>
              <a:t>50</a:t>
            </a:r>
            <a:r>
              <a:rPr lang="ko-KR" altLang="en-US" sz="2400" dirty="0"/>
              <a:t>세 이상으로 몰리게 됨</a:t>
            </a:r>
            <a:r>
              <a:rPr lang="en-US" altLang="ko-KR" sz="2400" dirty="0"/>
              <a:t>. </a:t>
            </a:r>
          </a:p>
          <a:p>
            <a:r>
              <a:rPr lang="en-US" altLang="ko-KR" sz="2400" dirty="0"/>
              <a:t>&gt; </a:t>
            </a:r>
            <a:r>
              <a:rPr lang="en-US" altLang="ko-KR" sz="2400" dirty="0">
                <a:solidFill>
                  <a:srgbClr val="FF0000"/>
                </a:solidFill>
              </a:rPr>
              <a:t>ROC_AUC</a:t>
            </a:r>
            <a:r>
              <a:rPr lang="en-US" altLang="ko-KR" sz="2400" dirty="0"/>
              <a:t> </a:t>
            </a:r>
            <a:r>
              <a:rPr lang="ko-KR" altLang="en-US" sz="2400" dirty="0">
                <a:solidFill>
                  <a:srgbClr val="FF0000"/>
                </a:solidFill>
              </a:rPr>
              <a:t>로 측정</a:t>
            </a:r>
          </a:p>
        </p:txBody>
      </p:sp>
    </p:spTree>
    <p:extLst>
      <p:ext uri="{BB962C8B-B14F-4D97-AF65-F5344CB8AC3E}">
        <p14:creationId xmlns:p14="http://schemas.microsoft.com/office/powerpoint/2010/main" val="1467071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9"/>
          <p:cNvSpPr/>
          <p:nvPr/>
        </p:nvSpPr>
        <p:spPr>
          <a:xfrm>
            <a:off x="1162274" y="3364091"/>
            <a:ext cx="402030" cy="157943"/>
          </a:xfrm>
          <a:prstGeom prst="rightArrow">
            <a:avLst>
              <a:gd name="adj1" fmla="val 50000"/>
              <a:gd name="adj2" fmla="val 70997"/>
            </a:avLst>
          </a:prstGeom>
          <a:solidFill>
            <a:srgbClr val="0E2A4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49"/>
          <p:cNvSpPr txBox="1">
            <a:spLocks noGrp="1"/>
          </p:cNvSpPr>
          <p:nvPr>
            <p:ph type="title" idx="4294967295"/>
          </p:nvPr>
        </p:nvSpPr>
        <p:spPr>
          <a:xfrm>
            <a:off x="271587" y="17708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모델 구조 및 학습  </a:t>
            </a:r>
            <a:r>
              <a:rPr lang="ko" altLang="ko-KR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: </a:t>
            </a:r>
            <a:r>
              <a:rPr lang="en-US" altLang="ko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Majority</a:t>
            </a:r>
            <a:r>
              <a:rPr lang="ko-KR" altLang="en-US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altLang="ko-KR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Voting System</a:t>
            </a:r>
            <a:endParaRPr sz="2400" b="1" dirty="0"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75" name="Google Shape;387;p49">
            <a:extLst>
              <a:ext uri="{FF2B5EF4-FFF2-40B4-BE49-F238E27FC236}">
                <a16:creationId xmlns:a16="http://schemas.microsoft.com/office/drawing/2014/main" id="{7E340B52-9457-4878-A14A-0C2B7FE08C7F}"/>
              </a:ext>
            </a:extLst>
          </p:cNvPr>
          <p:cNvSpPr/>
          <p:nvPr/>
        </p:nvSpPr>
        <p:spPr>
          <a:xfrm>
            <a:off x="1162274" y="4314375"/>
            <a:ext cx="402030" cy="157943"/>
          </a:xfrm>
          <a:prstGeom prst="rightArrow">
            <a:avLst>
              <a:gd name="adj1" fmla="val 50000"/>
              <a:gd name="adj2" fmla="val 70997"/>
            </a:avLst>
          </a:prstGeom>
          <a:solidFill>
            <a:srgbClr val="0E2A4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30CB362A-5633-47E6-A68A-D6E8C95D2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16" y="1010606"/>
            <a:ext cx="704132" cy="949321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BE5E2437-1AE9-4C91-9B44-9CA75E8AE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56" y="1975238"/>
            <a:ext cx="704132" cy="949321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219726C0-501F-4B63-B74E-77034203E2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572" y="2947357"/>
            <a:ext cx="704132" cy="949321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C5EE4E7B-5E83-4545-B695-C85AA1FA9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587" y="3942220"/>
            <a:ext cx="704132" cy="949321"/>
          </a:xfrm>
          <a:prstGeom prst="rect">
            <a:avLst/>
          </a:prstGeom>
        </p:spPr>
      </p:pic>
      <p:sp>
        <p:nvSpPr>
          <p:cNvPr id="94" name="Google Shape;397;p49">
            <a:extLst>
              <a:ext uri="{FF2B5EF4-FFF2-40B4-BE49-F238E27FC236}">
                <a16:creationId xmlns:a16="http://schemas.microsoft.com/office/drawing/2014/main" id="{70CE2C4C-4CB6-4257-A9C2-E81D3D69E35A}"/>
              </a:ext>
            </a:extLst>
          </p:cNvPr>
          <p:cNvSpPr/>
          <p:nvPr/>
        </p:nvSpPr>
        <p:spPr>
          <a:xfrm>
            <a:off x="1748875" y="1184417"/>
            <a:ext cx="1301400" cy="5727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Catamaran Thin"/>
                <a:ea typeface="Catamaran Thin"/>
                <a:cs typeface="Catamaran Thin"/>
                <a:sym typeface="Catamaran Thin"/>
              </a:rPr>
              <a:t>Model 46</a:t>
            </a:r>
            <a:endParaRPr sz="1700" dirty="0"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29" name="Google Shape;397;p49">
            <a:extLst>
              <a:ext uri="{FF2B5EF4-FFF2-40B4-BE49-F238E27FC236}">
                <a16:creationId xmlns:a16="http://schemas.microsoft.com/office/drawing/2014/main" id="{3B3E7A88-9E1A-4954-A4E6-E53BBDA52978}"/>
              </a:ext>
            </a:extLst>
          </p:cNvPr>
          <p:cNvSpPr/>
          <p:nvPr/>
        </p:nvSpPr>
        <p:spPr>
          <a:xfrm>
            <a:off x="1748875" y="2175127"/>
            <a:ext cx="1301400" cy="5727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Catamaran Thin"/>
                <a:ea typeface="Catamaran Thin"/>
                <a:cs typeface="Catamaran Thin"/>
                <a:sym typeface="Catamaran Thin"/>
              </a:rPr>
              <a:t>Model 36</a:t>
            </a:r>
            <a:endParaRPr sz="1700" dirty="0"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30" name="Google Shape;397;p49">
            <a:extLst>
              <a:ext uri="{FF2B5EF4-FFF2-40B4-BE49-F238E27FC236}">
                <a16:creationId xmlns:a16="http://schemas.microsoft.com/office/drawing/2014/main" id="{E12C3C6E-6134-486D-BA1D-6725F88F0CE9}"/>
              </a:ext>
            </a:extLst>
          </p:cNvPr>
          <p:cNvSpPr/>
          <p:nvPr/>
        </p:nvSpPr>
        <p:spPr>
          <a:xfrm>
            <a:off x="1748875" y="3147246"/>
            <a:ext cx="1301400" cy="5727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Catamaran Thin"/>
                <a:ea typeface="Catamaran Thin"/>
                <a:cs typeface="Catamaran Thin"/>
                <a:sym typeface="Catamaran Thin"/>
              </a:rPr>
              <a:t>Model 26</a:t>
            </a:r>
            <a:endParaRPr sz="1700" dirty="0"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31" name="Google Shape;397;p49">
            <a:extLst>
              <a:ext uri="{FF2B5EF4-FFF2-40B4-BE49-F238E27FC236}">
                <a16:creationId xmlns:a16="http://schemas.microsoft.com/office/drawing/2014/main" id="{D16E7F9B-0247-4BF8-ADA8-7CF7FE62BD74}"/>
              </a:ext>
            </a:extLst>
          </p:cNvPr>
          <p:cNvSpPr/>
          <p:nvPr/>
        </p:nvSpPr>
        <p:spPr>
          <a:xfrm>
            <a:off x="1748875" y="4119365"/>
            <a:ext cx="1301400" cy="5727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Catamaran Thin"/>
                <a:ea typeface="Catamaran Thin"/>
                <a:cs typeface="Catamaran Thin"/>
                <a:sym typeface="Catamaran Thin"/>
              </a:rPr>
              <a:t>Model 16</a:t>
            </a:r>
            <a:endParaRPr sz="1700" dirty="0"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32" name="Google Shape;387;p49">
            <a:extLst>
              <a:ext uri="{FF2B5EF4-FFF2-40B4-BE49-F238E27FC236}">
                <a16:creationId xmlns:a16="http://schemas.microsoft.com/office/drawing/2014/main" id="{930E3AC1-B3AD-4BC9-B3F4-125C2F182890}"/>
              </a:ext>
            </a:extLst>
          </p:cNvPr>
          <p:cNvSpPr/>
          <p:nvPr/>
        </p:nvSpPr>
        <p:spPr>
          <a:xfrm>
            <a:off x="1162274" y="1371025"/>
            <a:ext cx="402030" cy="157943"/>
          </a:xfrm>
          <a:prstGeom prst="rightArrow">
            <a:avLst>
              <a:gd name="adj1" fmla="val 50000"/>
              <a:gd name="adj2" fmla="val 70997"/>
            </a:avLst>
          </a:prstGeom>
          <a:solidFill>
            <a:srgbClr val="0E2A4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87;p49">
            <a:extLst>
              <a:ext uri="{FF2B5EF4-FFF2-40B4-BE49-F238E27FC236}">
                <a16:creationId xmlns:a16="http://schemas.microsoft.com/office/drawing/2014/main" id="{80E70A27-D103-4BED-B1D7-E8885FE4EA52}"/>
              </a:ext>
            </a:extLst>
          </p:cNvPr>
          <p:cNvSpPr/>
          <p:nvPr/>
        </p:nvSpPr>
        <p:spPr>
          <a:xfrm>
            <a:off x="1162274" y="2413807"/>
            <a:ext cx="402030" cy="157943"/>
          </a:xfrm>
          <a:prstGeom prst="rightArrow">
            <a:avLst>
              <a:gd name="adj1" fmla="val 50000"/>
              <a:gd name="adj2" fmla="val 70997"/>
            </a:avLst>
          </a:prstGeom>
          <a:solidFill>
            <a:srgbClr val="0E2A4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90;p49">
            <a:extLst>
              <a:ext uri="{FF2B5EF4-FFF2-40B4-BE49-F238E27FC236}">
                <a16:creationId xmlns:a16="http://schemas.microsoft.com/office/drawing/2014/main" id="{26A458A5-AB79-4669-AA8B-0CF8FAC52C25}"/>
              </a:ext>
            </a:extLst>
          </p:cNvPr>
          <p:cNvSpPr txBox="1"/>
          <p:nvPr/>
        </p:nvSpPr>
        <p:spPr>
          <a:xfrm>
            <a:off x="7711328" y="1590713"/>
            <a:ext cx="11775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36" name="Google Shape;393;p49">
            <a:extLst>
              <a:ext uri="{FF2B5EF4-FFF2-40B4-BE49-F238E27FC236}">
                <a16:creationId xmlns:a16="http://schemas.microsoft.com/office/drawing/2014/main" id="{5BA104D5-6D87-46B9-8840-C9599A5DFD7A}"/>
              </a:ext>
            </a:extLst>
          </p:cNvPr>
          <p:cNvSpPr/>
          <p:nvPr/>
        </p:nvSpPr>
        <p:spPr>
          <a:xfrm rot="3052328">
            <a:off x="4460038" y="1940325"/>
            <a:ext cx="1137317" cy="175378"/>
          </a:xfrm>
          <a:prstGeom prst="rightArrow">
            <a:avLst>
              <a:gd name="adj1" fmla="val 50000"/>
              <a:gd name="adj2" fmla="val 70997"/>
            </a:avLst>
          </a:prstGeom>
          <a:solidFill>
            <a:srgbClr val="0E2A4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94;p49">
            <a:extLst>
              <a:ext uri="{FF2B5EF4-FFF2-40B4-BE49-F238E27FC236}">
                <a16:creationId xmlns:a16="http://schemas.microsoft.com/office/drawing/2014/main" id="{0C043B0B-A405-4988-B4CA-232702E7405D}"/>
              </a:ext>
            </a:extLst>
          </p:cNvPr>
          <p:cNvSpPr/>
          <p:nvPr/>
        </p:nvSpPr>
        <p:spPr>
          <a:xfrm rot="2408047">
            <a:off x="7327108" y="3906611"/>
            <a:ext cx="375129" cy="206961"/>
          </a:xfrm>
          <a:prstGeom prst="rightArrow">
            <a:avLst>
              <a:gd name="adj1" fmla="val 50000"/>
              <a:gd name="adj2" fmla="val 70997"/>
            </a:avLst>
          </a:prstGeom>
          <a:solidFill>
            <a:srgbClr val="0E2A4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95;p49">
            <a:extLst>
              <a:ext uri="{FF2B5EF4-FFF2-40B4-BE49-F238E27FC236}">
                <a16:creationId xmlns:a16="http://schemas.microsoft.com/office/drawing/2014/main" id="{B2E68531-9019-46AF-A3BA-98D1F4C12D5F}"/>
              </a:ext>
            </a:extLst>
          </p:cNvPr>
          <p:cNvSpPr txBox="1"/>
          <p:nvPr/>
        </p:nvSpPr>
        <p:spPr>
          <a:xfrm>
            <a:off x="7649378" y="4451113"/>
            <a:ext cx="13014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Catamaran Thin"/>
                <a:ea typeface="Catamaran Thin"/>
                <a:cs typeface="Catamaran Thin"/>
                <a:sym typeface="Catamaran Thin"/>
              </a:rPr>
              <a:t>맞는나이구간</a:t>
            </a:r>
            <a:endParaRPr dirty="0"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39" name="Google Shape;396;p49">
            <a:extLst>
              <a:ext uri="{FF2B5EF4-FFF2-40B4-BE49-F238E27FC236}">
                <a16:creationId xmlns:a16="http://schemas.microsoft.com/office/drawing/2014/main" id="{742D13AB-0F02-4876-B036-1C123C69CBE0}"/>
              </a:ext>
            </a:extLst>
          </p:cNvPr>
          <p:cNvSpPr/>
          <p:nvPr/>
        </p:nvSpPr>
        <p:spPr>
          <a:xfrm rot="-2343631">
            <a:off x="7327109" y="1703928"/>
            <a:ext cx="375154" cy="207092"/>
          </a:xfrm>
          <a:prstGeom prst="rightArrow">
            <a:avLst>
              <a:gd name="adj1" fmla="val 50000"/>
              <a:gd name="adj2" fmla="val 70997"/>
            </a:avLst>
          </a:prstGeom>
          <a:solidFill>
            <a:srgbClr val="0E2A4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0;p49">
            <a:extLst>
              <a:ext uri="{FF2B5EF4-FFF2-40B4-BE49-F238E27FC236}">
                <a16:creationId xmlns:a16="http://schemas.microsoft.com/office/drawing/2014/main" id="{E566C543-A798-4AB1-8A23-A7DF718151FF}"/>
              </a:ext>
            </a:extLst>
          </p:cNvPr>
          <p:cNvGrpSpPr/>
          <p:nvPr/>
        </p:nvGrpSpPr>
        <p:grpSpPr>
          <a:xfrm>
            <a:off x="7895830" y="3811941"/>
            <a:ext cx="808493" cy="602981"/>
            <a:chOff x="5216456" y="3725484"/>
            <a:chExt cx="356196" cy="265631"/>
          </a:xfrm>
        </p:grpSpPr>
        <p:sp>
          <p:nvSpPr>
            <p:cNvPr id="41" name="Google Shape;401;p49">
              <a:extLst>
                <a:ext uri="{FF2B5EF4-FFF2-40B4-BE49-F238E27FC236}">
                  <a16:creationId xmlns:a16="http://schemas.microsoft.com/office/drawing/2014/main" id="{7558C002-5FE3-4935-838A-6248ACD2B24D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02;p49">
              <a:extLst>
                <a:ext uri="{FF2B5EF4-FFF2-40B4-BE49-F238E27FC236}">
                  <a16:creationId xmlns:a16="http://schemas.microsoft.com/office/drawing/2014/main" id="{11297035-DB3D-4E10-B46A-C6E0480285F4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03;p49">
            <a:extLst>
              <a:ext uri="{FF2B5EF4-FFF2-40B4-BE49-F238E27FC236}">
                <a16:creationId xmlns:a16="http://schemas.microsoft.com/office/drawing/2014/main" id="{F5B37D12-9B10-4D04-846D-19A1CD310920}"/>
              </a:ext>
            </a:extLst>
          </p:cNvPr>
          <p:cNvGrpSpPr/>
          <p:nvPr/>
        </p:nvGrpSpPr>
        <p:grpSpPr>
          <a:xfrm>
            <a:off x="7999637" y="987749"/>
            <a:ext cx="600890" cy="602960"/>
            <a:chOff x="5779408" y="3699191"/>
            <a:chExt cx="317645" cy="318757"/>
          </a:xfrm>
        </p:grpSpPr>
        <p:sp>
          <p:nvSpPr>
            <p:cNvPr id="44" name="Google Shape;404;p49">
              <a:extLst>
                <a:ext uri="{FF2B5EF4-FFF2-40B4-BE49-F238E27FC236}">
                  <a16:creationId xmlns:a16="http://schemas.microsoft.com/office/drawing/2014/main" id="{5F1EAA20-902B-4264-A17F-4601CB48A827}"/>
                </a:ext>
              </a:extLst>
            </p:cNvPr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05;p49">
              <a:extLst>
                <a:ext uri="{FF2B5EF4-FFF2-40B4-BE49-F238E27FC236}">
                  <a16:creationId xmlns:a16="http://schemas.microsoft.com/office/drawing/2014/main" id="{BF180809-8E0F-434C-94CB-AF805F56F9C0}"/>
                </a:ext>
              </a:extLst>
            </p:cNvPr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07;p49">
            <a:extLst>
              <a:ext uri="{FF2B5EF4-FFF2-40B4-BE49-F238E27FC236}">
                <a16:creationId xmlns:a16="http://schemas.microsoft.com/office/drawing/2014/main" id="{1DB50731-BD3F-4B05-9F7E-58577588638E}"/>
              </a:ext>
            </a:extLst>
          </p:cNvPr>
          <p:cNvSpPr/>
          <p:nvPr/>
        </p:nvSpPr>
        <p:spPr>
          <a:xfrm>
            <a:off x="7711328" y="3769682"/>
            <a:ext cx="1177500" cy="1092000"/>
          </a:xfrm>
          <a:prstGeom prst="rect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7" name="Google Shape;395;p49">
            <a:extLst>
              <a:ext uri="{FF2B5EF4-FFF2-40B4-BE49-F238E27FC236}">
                <a16:creationId xmlns:a16="http://schemas.microsoft.com/office/drawing/2014/main" id="{EA8E5228-FB54-4CC2-A397-A5E45A22707A}"/>
              </a:ext>
            </a:extLst>
          </p:cNvPr>
          <p:cNvSpPr txBox="1"/>
          <p:nvPr/>
        </p:nvSpPr>
        <p:spPr>
          <a:xfrm>
            <a:off x="7649378" y="1709065"/>
            <a:ext cx="13014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Catamaran Thin"/>
                <a:ea typeface="Catamaran Thin"/>
                <a:cs typeface="Catamaran Thin"/>
                <a:sym typeface="Catamaran Thin"/>
              </a:rPr>
              <a:t>틀린나이구간</a:t>
            </a:r>
            <a:endParaRPr dirty="0"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499B4AD-F159-4F81-B92A-F470F45285B0}"/>
              </a:ext>
            </a:extLst>
          </p:cNvPr>
          <p:cNvSpPr txBox="1"/>
          <p:nvPr/>
        </p:nvSpPr>
        <p:spPr>
          <a:xfrm>
            <a:off x="5953978" y="2187307"/>
            <a:ext cx="1065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0~19</a:t>
            </a:r>
            <a:r>
              <a:rPr lang="ko-KR" altLang="en-US" dirty="0"/>
              <a:t>세</a:t>
            </a:r>
            <a:r>
              <a:rPr lang="en-US" altLang="ko-KR" dirty="0"/>
              <a:t>:1.9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7E62D96-5E31-4EE0-B2AF-47C27AD55CF5}"/>
              </a:ext>
            </a:extLst>
          </p:cNvPr>
          <p:cNvSpPr txBox="1"/>
          <p:nvPr/>
        </p:nvSpPr>
        <p:spPr>
          <a:xfrm>
            <a:off x="5878159" y="2920619"/>
            <a:ext cx="1158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20~49</a:t>
            </a:r>
            <a:r>
              <a:rPr lang="ko-KR" altLang="en-US" dirty="0"/>
              <a:t>세</a:t>
            </a:r>
            <a:r>
              <a:rPr lang="en-US" altLang="ko-KR" dirty="0"/>
              <a:t>:1.5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D84B9F5-F4C2-42D8-8EE9-D85E604C1372}"/>
              </a:ext>
            </a:extLst>
          </p:cNvPr>
          <p:cNvSpPr txBox="1"/>
          <p:nvPr/>
        </p:nvSpPr>
        <p:spPr>
          <a:xfrm>
            <a:off x="5814777" y="3726680"/>
            <a:ext cx="1343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50</a:t>
            </a:r>
            <a:r>
              <a:rPr lang="ko-KR" altLang="en-US" dirty="0"/>
              <a:t>세 이상</a:t>
            </a:r>
            <a:r>
              <a:rPr lang="en-US" altLang="ko-KR" dirty="0"/>
              <a:t>:0.7</a:t>
            </a:r>
            <a:endParaRPr lang="ko-KR" altLang="en-US" dirty="0"/>
          </a:p>
        </p:txBody>
      </p:sp>
      <p:sp>
        <p:nvSpPr>
          <p:cNvPr id="52" name="Google Shape;407;p49">
            <a:extLst>
              <a:ext uri="{FF2B5EF4-FFF2-40B4-BE49-F238E27FC236}">
                <a16:creationId xmlns:a16="http://schemas.microsoft.com/office/drawing/2014/main" id="{A3F0AF1E-87FF-41A9-A446-CAE5A9BE6BFB}"/>
              </a:ext>
            </a:extLst>
          </p:cNvPr>
          <p:cNvSpPr/>
          <p:nvPr/>
        </p:nvSpPr>
        <p:spPr>
          <a:xfrm>
            <a:off x="5652012" y="2078351"/>
            <a:ext cx="1676263" cy="523305"/>
          </a:xfrm>
          <a:prstGeom prst="rect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B22E121-50DF-4D29-8209-9AE2320CCA9D}"/>
              </a:ext>
            </a:extLst>
          </p:cNvPr>
          <p:cNvSpPr txBox="1"/>
          <p:nvPr/>
        </p:nvSpPr>
        <p:spPr>
          <a:xfrm>
            <a:off x="5709789" y="1719168"/>
            <a:ext cx="2036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Sum </a:t>
            </a:r>
            <a:r>
              <a:rPr lang="en-US" altLang="ko-KR" sz="1600" b="1" dirty="0" err="1"/>
              <a:t>Softmax</a:t>
            </a:r>
            <a:r>
              <a:rPr lang="en-US" altLang="ko-KR" sz="1600" b="1" dirty="0"/>
              <a:t> </a:t>
            </a:r>
            <a:endParaRPr lang="ko-KR" altLang="en-US" sz="1600" b="1" dirty="0"/>
          </a:p>
        </p:txBody>
      </p:sp>
      <p:sp>
        <p:nvSpPr>
          <p:cNvPr id="54" name="Google Shape;387;p49">
            <a:extLst>
              <a:ext uri="{FF2B5EF4-FFF2-40B4-BE49-F238E27FC236}">
                <a16:creationId xmlns:a16="http://schemas.microsoft.com/office/drawing/2014/main" id="{F66E8B9B-DB85-44A6-ACB8-59DE40E27E26}"/>
              </a:ext>
            </a:extLst>
          </p:cNvPr>
          <p:cNvSpPr/>
          <p:nvPr/>
        </p:nvSpPr>
        <p:spPr>
          <a:xfrm>
            <a:off x="3234846" y="3364091"/>
            <a:ext cx="402030" cy="157943"/>
          </a:xfrm>
          <a:prstGeom prst="rightArrow">
            <a:avLst>
              <a:gd name="adj1" fmla="val 50000"/>
              <a:gd name="adj2" fmla="val 70997"/>
            </a:avLst>
          </a:prstGeom>
          <a:solidFill>
            <a:srgbClr val="0E2A4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387;p49">
            <a:extLst>
              <a:ext uri="{FF2B5EF4-FFF2-40B4-BE49-F238E27FC236}">
                <a16:creationId xmlns:a16="http://schemas.microsoft.com/office/drawing/2014/main" id="{CA680C73-7446-4F01-9874-65D936066365}"/>
              </a:ext>
            </a:extLst>
          </p:cNvPr>
          <p:cNvSpPr/>
          <p:nvPr/>
        </p:nvSpPr>
        <p:spPr>
          <a:xfrm>
            <a:off x="3234846" y="4314375"/>
            <a:ext cx="402030" cy="157943"/>
          </a:xfrm>
          <a:prstGeom prst="rightArrow">
            <a:avLst>
              <a:gd name="adj1" fmla="val 50000"/>
              <a:gd name="adj2" fmla="val 70997"/>
            </a:avLst>
          </a:prstGeom>
          <a:solidFill>
            <a:srgbClr val="0E2A4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387;p49">
            <a:extLst>
              <a:ext uri="{FF2B5EF4-FFF2-40B4-BE49-F238E27FC236}">
                <a16:creationId xmlns:a16="http://schemas.microsoft.com/office/drawing/2014/main" id="{40E8487A-3BDA-4702-A44E-EA7F04AA3741}"/>
              </a:ext>
            </a:extLst>
          </p:cNvPr>
          <p:cNvSpPr/>
          <p:nvPr/>
        </p:nvSpPr>
        <p:spPr>
          <a:xfrm>
            <a:off x="3234846" y="1371025"/>
            <a:ext cx="402030" cy="157943"/>
          </a:xfrm>
          <a:prstGeom prst="rightArrow">
            <a:avLst>
              <a:gd name="adj1" fmla="val 50000"/>
              <a:gd name="adj2" fmla="val 70997"/>
            </a:avLst>
          </a:prstGeom>
          <a:solidFill>
            <a:srgbClr val="0E2A4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387;p49">
            <a:extLst>
              <a:ext uri="{FF2B5EF4-FFF2-40B4-BE49-F238E27FC236}">
                <a16:creationId xmlns:a16="http://schemas.microsoft.com/office/drawing/2014/main" id="{076615AF-6BFB-440D-962B-01EC010D6E6B}"/>
              </a:ext>
            </a:extLst>
          </p:cNvPr>
          <p:cNvSpPr/>
          <p:nvPr/>
        </p:nvSpPr>
        <p:spPr>
          <a:xfrm>
            <a:off x="3234846" y="2413807"/>
            <a:ext cx="402030" cy="157943"/>
          </a:xfrm>
          <a:prstGeom prst="rightArrow">
            <a:avLst>
              <a:gd name="adj1" fmla="val 50000"/>
              <a:gd name="adj2" fmla="val 70997"/>
            </a:avLst>
          </a:prstGeom>
          <a:solidFill>
            <a:srgbClr val="0E2A4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18D546-1072-4C32-9E0D-3714938A18D9}"/>
              </a:ext>
            </a:extLst>
          </p:cNvPr>
          <p:cNvSpPr txBox="1"/>
          <p:nvPr/>
        </p:nvSpPr>
        <p:spPr>
          <a:xfrm>
            <a:off x="3698826" y="1200907"/>
            <a:ext cx="1038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Softmax</a:t>
            </a:r>
            <a:endParaRPr lang="en-US" altLang="ko-KR" dirty="0"/>
          </a:p>
          <a:p>
            <a:pPr algn="ctr"/>
            <a:r>
              <a:rPr lang="en-US" altLang="ko-KR" dirty="0"/>
              <a:t>score</a:t>
            </a:r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888A420-F36D-4A7D-977D-030952AA9CF4}"/>
              </a:ext>
            </a:extLst>
          </p:cNvPr>
          <p:cNvSpPr txBox="1"/>
          <p:nvPr/>
        </p:nvSpPr>
        <p:spPr>
          <a:xfrm>
            <a:off x="3720574" y="2233070"/>
            <a:ext cx="1038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Softmax</a:t>
            </a:r>
            <a:endParaRPr lang="en-US" altLang="ko-KR" dirty="0"/>
          </a:p>
          <a:p>
            <a:pPr algn="ctr"/>
            <a:r>
              <a:rPr lang="en-US" altLang="ko-KR" dirty="0"/>
              <a:t>score</a:t>
            </a:r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730C693-62D8-443C-A3FA-107E2CF0DB61}"/>
              </a:ext>
            </a:extLst>
          </p:cNvPr>
          <p:cNvSpPr txBox="1"/>
          <p:nvPr/>
        </p:nvSpPr>
        <p:spPr>
          <a:xfrm>
            <a:off x="3744739" y="3181452"/>
            <a:ext cx="1038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Softmax</a:t>
            </a:r>
            <a:endParaRPr lang="en-US" altLang="ko-KR" dirty="0"/>
          </a:p>
          <a:p>
            <a:pPr algn="ctr"/>
            <a:r>
              <a:rPr lang="en-US" altLang="ko-KR" dirty="0"/>
              <a:t>score</a:t>
            </a:r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0388CF3-1E15-4D61-B538-C075257C0542}"/>
              </a:ext>
            </a:extLst>
          </p:cNvPr>
          <p:cNvSpPr txBox="1"/>
          <p:nvPr/>
        </p:nvSpPr>
        <p:spPr>
          <a:xfrm>
            <a:off x="3738037" y="4126867"/>
            <a:ext cx="1038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Softmax</a:t>
            </a:r>
            <a:endParaRPr lang="en-US" altLang="ko-KR" dirty="0"/>
          </a:p>
          <a:p>
            <a:pPr algn="ctr"/>
            <a:r>
              <a:rPr lang="en-US" altLang="ko-KR" dirty="0"/>
              <a:t>score</a:t>
            </a:r>
            <a:endParaRPr lang="ko-KR" altLang="en-US" dirty="0"/>
          </a:p>
        </p:txBody>
      </p:sp>
      <p:sp>
        <p:nvSpPr>
          <p:cNvPr id="61" name="Google Shape;387;p49">
            <a:extLst>
              <a:ext uri="{FF2B5EF4-FFF2-40B4-BE49-F238E27FC236}">
                <a16:creationId xmlns:a16="http://schemas.microsoft.com/office/drawing/2014/main" id="{2DA79305-75B1-41BE-959B-CEDE4105E0F2}"/>
              </a:ext>
            </a:extLst>
          </p:cNvPr>
          <p:cNvSpPr/>
          <p:nvPr/>
        </p:nvSpPr>
        <p:spPr>
          <a:xfrm rot="1809453">
            <a:off x="4669072" y="2524760"/>
            <a:ext cx="802797" cy="138049"/>
          </a:xfrm>
          <a:prstGeom prst="rightArrow">
            <a:avLst>
              <a:gd name="adj1" fmla="val 50000"/>
              <a:gd name="adj2" fmla="val 70997"/>
            </a:avLst>
          </a:prstGeom>
          <a:solidFill>
            <a:srgbClr val="0E2A4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387;p49">
            <a:extLst>
              <a:ext uri="{FF2B5EF4-FFF2-40B4-BE49-F238E27FC236}">
                <a16:creationId xmlns:a16="http://schemas.microsoft.com/office/drawing/2014/main" id="{34061266-CE56-4EE1-96C2-7E352E6A9840}"/>
              </a:ext>
            </a:extLst>
          </p:cNvPr>
          <p:cNvSpPr/>
          <p:nvPr/>
        </p:nvSpPr>
        <p:spPr>
          <a:xfrm rot="19993486">
            <a:off x="4669071" y="3231063"/>
            <a:ext cx="802797" cy="138049"/>
          </a:xfrm>
          <a:prstGeom prst="rightArrow">
            <a:avLst>
              <a:gd name="adj1" fmla="val 50000"/>
              <a:gd name="adj2" fmla="val 70997"/>
            </a:avLst>
          </a:prstGeom>
          <a:solidFill>
            <a:srgbClr val="0E2A4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393;p49">
            <a:extLst>
              <a:ext uri="{FF2B5EF4-FFF2-40B4-BE49-F238E27FC236}">
                <a16:creationId xmlns:a16="http://schemas.microsoft.com/office/drawing/2014/main" id="{9C064D8E-0237-42F2-AE6A-34E958E9A49F}"/>
              </a:ext>
            </a:extLst>
          </p:cNvPr>
          <p:cNvSpPr/>
          <p:nvPr/>
        </p:nvSpPr>
        <p:spPr>
          <a:xfrm rot="3052328">
            <a:off x="4460039" y="1940326"/>
            <a:ext cx="1137317" cy="175378"/>
          </a:xfrm>
          <a:prstGeom prst="rightArrow">
            <a:avLst>
              <a:gd name="adj1" fmla="val 50000"/>
              <a:gd name="adj2" fmla="val 70997"/>
            </a:avLst>
          </a:prstGeom>
          <a:solidFill>
            <a:srgbClr val="0E2A4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393;p49">
            <a:extLst>
              <a:ext uri="{FF2B5EF4-FFF2-40B4-BE49-F238E27FC236}">
                <a16:creationId xmlns:a16="http://schemas.microsoft.com/office/drawing/2014/main" id="{87F4E092-E893-40BE-B334-1682BD52F45A}"/>
              </a:ext>
            </a:extLst>
          </p:cNvPr>
          <p:cNvSpPr/>
          <p:nvPr/>
        </p:nvSpPr>
        <p:spPr>
          <a:xfrm rot="18611753">
            <a:off x="4457883" y="3925305"/>
            <a:ext cx="1137317" cy="175378"/>
          </a:xfrm>
          <a:prstGeom prst="rightArrow">
            <a:avLst>
              <a:gd name="adj1" fmla="val 50000"/>
              <a:gd name="adj2" fmla="val 70997"/>
            </a:avLst>
          </a:prstGeom>
          <a:solidFill>
            <a:srgbClr val="0E2A4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7304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9"/>
          <p:cNvSpPr/>
          <p:nvPr/>
        </p:nvSpPr>
        <p:spPr>
          <a:xfrm>
            <a:off x="1192950" y="2817803"/>
            <a:ext cx="375300" cy="207300"/>
          </a:xfrm>
          <a:prstGeom prst="rightArrow">
            <a:avLst>
              <a:gd name="adj1" fmla="val 50000"/>
              <a:gd name="adj2" fmla="val 70997"/>
            </a:avLst>
          </a:prstGeom>
          <a:solidFill>
            <a:srgbClr val="0E2A4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49"/>
          <p:cNvSpPr txBox="1">
            <a:spLocks noGrp="1"/>
          </p:cNvSpPr>
          <p:nvPr>
            <p:ph type="title" idx="4294967295"/>
          </p:nvPr>
        </p:nvSpPr>
        <p:spPr>
          <a:xfrm>
            <a:off x="311700" y="10228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모델 구조 및 학습 </a:t>
            </a:r>
            <a:r>
              <a:rPr lang="ko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: </a:t>
            </a:r>
            <a:r>
              <a:rPr lang="en-US" altLang="ko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Majority</a:t>
            </a:r>
            <a:r>
              <a:rPr lang="ko-KR" altLang="en-US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altLang="ko-KR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Voting System</a:t>
            </a:r>
            <a:endParaRPr sz="2400" b="1" dirty="0"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B0D4D69-D6EF-4F9D-8B87-E16DCB1AB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16" y="1010606"/>
            <a:ext cx="704132" cy="94932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4D9186D-4EF5-49C7-8F97-A63041B73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56" y="1975238"/>
            <a:ext cx="704132" cy="94932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9340729-2800-4614-9B9C-927F35058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572" y="2947357"/>
            <a:ext cx="704132" cy="94932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8DA0D26-36AE-4B86-9B64-31881B812B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587" y="3942220"/>
            <a:ext cx="704132" cy="949321"/>
          </a:xfrm>
          <a:prstGeom prst="rect">
            <a:avLst/>
          </a:prstGeom>
        </p:spPr>
      </p:pic>
      <p:sp>
        <p:nvSpPr>
          <p:cNvPr id="42" name="Google Shape;393;p49">
            <a:extLst>
              <a:ext uri="{FF2B5EF4-FFF2-40B4-BE49-F238E27FC236}">
                <a16:creationId xmlns:a16="http://schemas.microsoft.com/office/drawing/2014/main" id="{9847658E-3870-4980-A837-FBF346D7B5DA}"/>
              </a:ext>
            </a:extLst>
          </p:cNvPr>
          <p:cNvSpPr/>
          <p:nvPr/>
        </p:nvSpPr>
        <p:spPr>
          <a:xfrm rot="3052328">
            <a:off x="4460038" y="1940325"/>
            <a:ext cx="1137317" cy="175378"/>
          </a:xfrm>
          <a:prstGeom prst="rightArrow">
            <a:avLst>
              <a:gd name="adj1" fmla="val 50000"/>
              <a:gd name="adj2" fmla="val 70997"/>
            </a:avLst>
          </a:prstGeom>
          <a:solidFill>
            <a:srgbClr val="0E2A4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387;p49">
            <a:extLst>
              <a:ext uri="{FF2B5EF4-FFF2-40B4-BE49-F238E27FC236}">
                <a16:creationId xmlns:a16="http://schemas.microsoft.com/office/drawing/2014/main" id="{F07AC2BC-4AF5-4E63-88B0-3E7B7239346B}"/>
              </a:ext>
            </a:extLst>
          </p:cNvPr>
          <p:cNvSpPr/>
          <p:nvPr/>
        </p:nvSpPr>
        <p:spPr>
          <a:xfrm>
            <a:off x="3234846" y="3364091"/>
            <a:ext cx="402030" cy="157943"/>
          </a:xfrm>
          <a:prstGeom prst="rightArrow">
            <a:avLst>
              <a:gd name="adj1" fmla="val 50000"/>
              <a:gd name="adj2" fmla="val 70997"/>
            </a:avLst>
          </a:prstGeom>
          <a:solidFill>
            <a:srgbClr val="0E2A4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387;p49">
            <a:extLst>
              <a:ext uri="{FF2B5EF4-FFF2-40B4-BE49-F238E27FC236}">
                <a16:creationId xmlns:a16="http://schemas.microsoft.com/office/drawing/2014/main" id="{788B34FE-493D-48EE-812D-28FF35B8BD72}"/>
              </a:ext>
            </a:extLst>
          </p:cNvPr>
          <p:cNvSpPr/>
          <p:nvPr/>
        </p:nvSpPr>
        <p:spPr>
          <a:xfrm>
            <a:off x="3234846" y="4314375"/>
            <a:ext cx="402030" cy="157943"/>
          </a:xfrm>
          <a:prstGeom prst="rightArrow">
            <a:avLst>
              <a:gd name="adj1" fmla="val 50000"/>
              <a:gd name="adj2" fmla="val 70997"/>
            </a:avLst>
          </a:prstGeom>
          <a:solidFill>
            <a:srgbClr val="0E2A4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387;p49">
            <a:extLst>
              <a:ext uri="{FF2B5EF4-FFF2-40B4-BE49-F238E27FC236}">
                <a16:creationId xmlns:a16="http://schemas.microsoft.com/office/drawing/2014/main" id="{32C50C85-73E0-4659-98C8-C180D3F44B2C}"/>
              </a:ext>
            </a:extLst>
          </p:cNvPr>
          <p:cNvSpPr/>
          <p:nvPr/>
        </p:nvSpPr>
        <p:spPr>
          <a:xfrm>
            <a:off x="3234846" y="1371025"/>
            <a:ext cx="402030" cy="157943"/>
          </a:xfrm>
          <a:prstGeom prst="rightArrow">
            <a:avLst>
              <a:gd name="adj1" fmla="val 50000"/>
              <a:gd name="adj2" fmla="val 70997"/>
            </a:avLst>
          </a:prstGeom>
          <a:solidFill>
            <a:srgbClr val="0E2A4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387;p49">
            <a:extLst>
              <a:ext uri="{FF2B5EF4-FFF2-40B4-BE49-F238E27FC236}">
                <a16:creationId xmlns:a16="http://schemas.microsoft.com/office/drawing/2014/main" id="{5951B45C-7CDF-4134-B2B0-356ED91FCEF3}"/>
              </a:ext>
            </a:extLst>
          </p:cNvPr>
          <p:cNvSpPr/>
          <p:nvPr/>
        </p:nvSpPr>
        <p:spPr>
          <a:xfrm>
            <a:off x="3234846" y="2413807"/>
            <a:ext cx="402030" cy="157943"/>
          </a:xfrm>
          <a:prstGeom prst="rightArrow">
            <a:avLst>
              <a:gd name="adj1" fmla="val 50000"/>
              <a:gd name="adj2" fmla="val 70997"/>
            </a:avLst>
          </a:prstGeom>
          <a:solidFill>
            <a:srgbClr val="0E2A4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DAB22B-015D-4DC4-B300-9BFAC437EADC}"/>
              </a:ext>
            </a:extLst>
          </p:cNvPr>
          <p:cNvSpPr txBox="1"/>
          <p:nvPr/>
        </p:nvSpPr>
        <p:spPr>
          <a:xfrm>
            <a:off x="3698826" y="1200907"/>
            <a:ext cx="1038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Softmax</a:t>
            </a:r>
            <a:endParaRPr lang="en-US" altLang="ko-KR" dirty="0"/>
          </a:p>
          <a:p>
            <a:pPr algn="ctr"/>
            <a:r>
              <a:rPr lang="en-US" altLang="ko-KR" dirty="0"/>
              <a:t>score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AA69DF9-6385-4806-A42A-852317241B4D}"/>
              </a:ext>
            </a:extLst>
          </p:cNvPr>
          <p:cNvSpPr txBox="1"/>
          <p:nvPr/>
        </p:nvSpPr>
        <p:spPr>
          <a:xfrm>
            <a:off x="3720574" y="2233070"/>
            <a:ext cx="1038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Softmax</a:t>
            </a:r>
            <a:endParaRPr lang="en-US" altLang="ko-KR" dirty="0"/>
          </a:p>
          <a:p>
            <a:pPr algn="ctr"/>
            <a:r>
              <a:rPr lang="en-US" altLang="ko-KR" dirty="0"/>
              <a:t>score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440BCF1-5909-47BF-8807-10317212759F}"/>
              </a:ext>
            </a:extLst>
          </p:cNvPr>
          <p:cNvSpPr txBox="1"/>
          <p:nvPr/>
        </p:nvSpPr>
        <p:spPr>
          <a:xfrm>
            <a:off x="3744739" y="3181452"/>
            <a:ext cx="1038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Softmax</a:t>
            </a:r>
            <a:endParaRPr lang="en-US" altLang="ko-KR" dirty="0"/>
          </a:p>
          <a:p>
            <a:pPr algn="ctr"/>
            <a:r>
              <a:rPr lang="en-US" altLang="ko-KR" dirty="0"/>
              <a:t>score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6D8E3E-1C6E-4B67-967D-A95A22277CEA}"/>
              </a:ext>
            </a:extLst>
          </p:cNvPr>
          <p:cNvSpPr txBox="1"/>
          <p:nvPr/>
        </p:nvSpPr>
        <p:spPr>
          <a:xfrm>
            <a:off x="3738037" y="4126867"/>
            <a:ext cx="1038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Softmax</a:t>
            </a:r>
            <a:endParaRPr lang="en-US" altLang="ko-KR" dirty="0"/>
          </a:p>
          <a:p>
            <a:pPr algn="ctr"/>
            <a:r>
              <a:rPr lang="en-US" altLang="ko-KR" dirty="0"/>
              <a:t>score</a:t>
            </a:r>
            <a:endParaRPr lang="ko-KR" altLang="en-US" dirty="0"/>
          </a:p>
        </p:txBody>
      </p:sp>
      <p:sp>
        <p:nvSpPr>
          <p:cNvPr id="51" name="Google Shape;387;p49">
            <a:extLst>
              <a:ext uri="{FF2B5EF4-FFF2-40B4-BE49-F238E27FC236}">
                <a16:creationId xmlns:a16="http://schemas.microsoft.com/office/drawing/2014/main" id="{D07126CB-7711-45A6-B8B2-97C7D8089D88}"/>
              </a:ext>
            </a:extLst>
          </p:cNvPr>
          <p:cNvSpPr/>
          <p:nvPr/>
        </p:nvSpPr>
        <p:spPr>
          <a:xfrm rot="1809453">
            <a:off x="4669072" y="2524760"/>
            <a:ext cx="802797" cy="138049"/>
          </a:xfrm>
          <a:prstGeom prst="rightArrow">
            <a:avLst>
              <a:gd name="adj1" fmla="val 50000"/>
              <a:gd name="adj2" fmla="val 70997"/>
            </a:avLst>
          </a:prstGeom>
          <a:solidFill>
            <a:srgbClr val="0E2A4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387;p49">
            <a:extLst>
              <a:ext uri="{FF2B5EF4-FFF2-40B4-BE49-F238E27FC236}">
                <a16:creationId xmlns:a16="http://schemas.microsoft.com/office/drawing/2014/main" id="{A531DE6C-DC89-4011-935B-B01F4BFB4513}"/>
              </a:ext>
            </a:extLst>
          </p:cNvPr>
          <p:cNvSpPr/>
          <p:nvPr/>
        </p:nvSpPr>
        <p:spPr>
          <a:xfrm rot="19993486">
            <a:off x="4669071" y="3231063"/>
            <a:ext cx="802797" cy="138049"/>
          </a:xfrm>
          <a:prstGeom prst="rightArrow">
            <a:avLst>
              <a:gd name="adj1" fmla="val 50000"/>
              <a:gd name="adj2" fmla="val 70997"/>
            </a:avLst>
          </a:prstGeom>
          <a:solidFill>
            <a:srgbClr val="0E2A4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393;p49">
            <a:extLst>
              <a:ext uri="{FF2B5EF4-FFF2-40B4-BE49-F238E27FC236}">
                <a16:creationId xmlns:a16="http://schemas.microsoft.com/office/drawing/2014/main" id="{6F6D1153-5E13-4665-A376-C42DE8810DC7}"/>
              </a:ext>
            </a:extLst>
          </p:cNvPr>
          <p:cNvSpPr/>
          <p:nvPr/>
        </p:nvSpPr>
        <p:spPr>
          <a:xfrm rot="3052328">
            <a:off x="4460039" y="1940326"/>
            <a:ext cx="1137317" cy="175378"/>
          </a:xfrm>
          <a:prstGeom prst="rightArrow">
            <a:avLst>
              <a:gd name="adj1" fmla="val 50000"/>
              <a:gd name="adj2" fmla="val 70997"/>
            </a:avLst>
          </a:prstGeom>
          <a:solidFill>
            <a:srgbClr val="0E2A4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393;p49">
            <a:extLst>
              <a:ext uri="{FF2B5EF4-FFF2-40B4-BE49-F238E27FC236}">
                <a16:creationId xmlns:a16="http://schemas.microsoft.com/office/drawing/2014/main" id="{85C11E2F-2D39-4342-A2D1-CFCDA7301677}"/>
              </a:ext>
            </a:extLst>
          </p:cNvPr>
          <p:cNvSpPr/>
          <p:nvPr/>
        </p:nvSpPr>
        <p:spPr>
          <a:xfrm rot="18611753">
            <a:off x="4457883" y="3925305"/>
            <a:ext cx="1137317" cy="175378"/>
          </a:xfrm>
          <a:prstGeom prst="rightArrow">
            <a:avLst>
              <a:gd name="adj1" fmla="val 50000"/>
              <a:gd name="adj2" fmla="val 70997"/>
            </a:avLst>
          </a:prstGeom>
          <a:solidFill>
            <a:srgbClr val="0E2A4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397;p49">
            <a:extLst>
              <a:ext uri="{FF2B5EF4-FFF2-40B4-BE49-F238E27FC236}">
                <a16:creationId xmlns:a16="http://schemas.microsoft.com/office/drawing/2014/main" id="{761678B4-ADE9-467F-89D2-3691EC623319}"/>
              </a:ext>
            </a:extLst>
          </p:cNvPr>
          <p:cNvSpPr/>
          <p:nvPr/>
        </p:nvSpPr>
        <p:spPr>
          <a:xfrm>
            <a:off x="1748875" y="1184417"/>
            <a:ext cx="1232179" cy="34656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Catamaran Thin"/>
                <a:ea typeface="Catamaran Thin"/>
                <a:cs typeface="Catamaran Thin"/>
                <a:sym typeface="Catamaran Thin"/>
              </a:rPr>
              <a:t>Model </a:t>
            </a:r>
            <a:endParaRPr sz="1700" dirty="0"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56" name="Google Shape;390;p49">
            <a:extLst>
              <a:ext uri="{FF2B5EF4-FFF2-40B4-BE49-F238E27FC236}">
                <a16:creationId xmlns:a16="http://schemas.microsoft.com/office/drawing/2014/main" id="{84334478-5704-42CF-BABD-756AA2F1EAE9}"/>
              </a:ext>
            </a:extLst>
          </p:cNvPr>
          <p:cNvSpPr txBox="1"/>
          <p:nvPr/>
        </p:nvSpPr>
        <p:spPr>
          <a:xfrm>
            <a:off x="7675617" y="1620572"/>
            <a:ext cx="11775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57" name="Google Shape;394;p49">
            <a:extLst>
              <a:ext uri="{FF2B5EF4-FFF2-40B4-BE49-F238E27FC236}">
                <a16:creationId xmlns:a16="http://schemas.microsoft.com/office/drawing/2014/main" id="{E7583E9D-F898-47C2-9D81-47520458E06E}"/>
              </a:ext>
            </a:extLst>
          </p:cNvPr>
          <p:cNvSpPr/>
          <p:nvPr/>
        </p:nvSpPr>
        <p:spPr>
          <a:xfrm rot="2408047">
            <a:off x="7291397" y="3936470"/>
            <a:ext cx="375129" cy="206961"/>
          </a:xfrm>
          <a:prstGeom prst="rightArrow">
            <a:avLst>
              <a:gd name="adj1" fmla="val 50000"/>
              <a:gd name="adj2" fmla="val 70997"/>
            </a:avLst>
          </a:prstGeom>
          <a:solidFill>
            <a:srgbClr val="0E2A4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395;p49">
            <a:extLst>
              <a:ext uri="{FF2B5EF4-FFF2-40B4-BE49-F238E27FC236}">
                <a16:creationId xmlns:a16="http://schemas.microsoft.com/office/drawing/2014/main" id="{B2268CC6-321F-4F8F-AE64-AE08D2D0BDB4}"/>
              </a:ext>
            </a:extLst>
          </p:cNvPr>
          <p:cNvSpPr txBox="1"/>
          <p:nvPr/>
        </p:nvSpPr>
        <p:spPr>
          <a:xfrm>
            <a:off x="7544768" y="4524916"/>
            <a:ext cx="13014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Catamaran Thin"/>
                <a:ea typeface="Catamaran Thin"/>
                <a:cs typeface="Catamaran Thin"/>
                <a:sym typeface="Catamaran Thin"/>
              </a:rPr>
              <a:t>맞는나이구간</a:t>
            </a:r>
            <a:endParaRPr dirty="0"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59" name="Google Shape;396;p49">
            <a:extLst>
              <a:ext uri="{FF2B5EF4-FFF2-40B4-BE49-F238E27FC236}">
                <a16:creationId xmlns:a16="http://schemas.microsoft.com/office/drawing/2014/main" id="{BF1A6FA4-4B09-40A9-B6FB-09C268D0CEDC}"/>
              </a:ext>
            </a:extLst>
          </p:cNvPr>
          <p:cNvSpPr/>
          <p:nvPr/>
        </p:nvSpPr>
        <p:spPr>
          <a:xfrm rot="-2343631">
            <a:off x="7291398" y="1733787"/>
            <a:ext cx="375154" cy="207092"/>
          </a:xfrm>
          <a:prstGeom prst="rightArrow">
            <a:avLst>
              <a:gd name="adj1" fmla="val 50000"/>
              <a:gd name="adj2" fmla="val 70997"/>
            </a:avLst>
          </a:prstGeom>
          <a:solidFill>
            <a:srgbClr val="0E2A4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" name="Google Shape;400;p49">
            <a:extLst>
              <a:ext uri="{FF2B5EF4-FFF2-40B4-BE49-F238E27FC236}">
                <a16:creationId xmlns:a16="http://schemas.microsoft.com/office/drawing/2014/main" id="{67BB735D-E7F1-47D0-946D-B53AFC23200C}"/>
              </a:ext>
            </a:extLst>
          </p:cNvPr>
          <p:cNvGrpSpPr/>
          <p:nvPr/>
        </p:nvGrpSpPr>
        <p:grpSpPr>
          <a:xfrm>
            <a:off x="7860119" y="3841800"/>
            <a:ext cx="808493" cy="602981"/>
            <a:chOff x="5216456" y="3725484"/>
            <a:chExt cx="356196" cy="265631"/>
          </a:xfrm>
        </p:grpSpPr>
        <p:sp>
          <p:nvSpPr>
            <p:cNvPr id="61" name="Google Shape;401;p49">
              <a:extLst>
                <a:ext uri="{FF2B5EF4-FFF2-40B4-BE49-F238E27FC236}">
                  <a16:creationId xmlns:a16="http://schemas.microsoft.com/office/drawing/2014/main" id="{FC533D99-E021-4046-A1FE-6BE6DF6C665A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02;p49">
              <a:extLst>
                <a:ext uri="{FF2B5EF4-FFF2-40B4-BE49-F238E27FC236}">
                  <a16:creationId xmlns:a16="http://schemas.microsoft.com/office/drawing/2014/main" id="{4A3F17A8-63F1-4C9F-82E2-F68AE2AF5293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403;p49">
            <a:extLst>
              <a:ext uri="{FF2B5EF4-FFF2-40B4-BE49-F238E27FC236}">
                <a16:creationId xmlns:a16="http://schemas.microsoft.com/office/drawing/2014/main" id="{9740C84A-13C5-434B-AE4D-8966B8E5724C}"/>
              </a:ext>
            </a:extLst>
          </p:cNvPr>
          <p:cNvGrpSpPr/>
          <p:nvPr/>
        </p:nvGrpSpPr>
        <p:grpSpPr>
          <a:xfrm>
            <a:off x="7963926" y="1017608"/>
            <a:ext cx="600890" cy="602960"/>
            <a:chOff x="5779408" y="3699191"/>
            <a:chExt cx="317645" cy="318757"/>
          </a:xfrm>
        </p:grpSpPr>
        <p:sp>
          <p:nvSpPr>
            <p:cNvPr id="64" name="Google Shape;404;p49">
              <a:extLst>
                <a:ext uri="{FF2B5EF4-FFF2-40B4-BE49-F238E27FC236}">
                  <a16:creationId xmlns:a16="http://schemas.microsoft.com/office/drawing/2014/main" id="{BD744B06-FEDE-48D6-8D74-4FB6A75AB05E}"/>
                </a:ext>
              </a:extLst>
            </p:cNvPr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05;p49">
              <a:extLst>
                <a:ext uri="{FF2B5EF4-FFF2-40B4-BE49-F238E27FC236}">
                  <a16:creationId xmlns:a16="http://schemas.microsoft.com/office/drawing/2014/main" id="{67756387-9B2B-4137-941D-7E7A52313038}"/>
                </a:ext>
              </a:extLst>
            </p:cNvPr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407;p49">
            <a:extLst>
              <a:ext uri="{FF2B5EF4-FFF2-40B4-BE49-F238E27FC236}">
                <a16:creationId xmlns:a16="http://schemas.microsoft.com/office/drawing/2014/main" id="{3D8BC1FB-CB8A-46B0-A236-A993C295936F}"/>
              </a:ext>
            </a:extLst>
          </p:cNvPr>
          <p:cNvSpPr/>
          <p:nvPr/>
        </p:nvSpPr>
        <p:spPr>
          <a:xfrm>
            <a:off x="7675617" y="3799541"/>
            <a:ext cx="1177500" cy="1092000"/>
          </a:xfrm>
          <a:prstGeom prst="rect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67" name="Google Shape;395;p49">
            <a:extLst>
              <a:ext uri="{FF2B5EF4-FFF2-40B4-BE49-F238E27FC236}">
                <a16:creationId xmlns:a16="http://schemas.microsoft.com/office/drawing/2014/main" id="{7F4AD5D9-252D-43AD-9FAB-CB55CB24DC85}"/>
              </a:ext>
            </a:extLst>
          </p:cNvPr>
          <p:cNvSpPr txBox="1"/>
          <p:nvPr/>
        </p:nvSpPr>
        <p:spPr>
          <a:xfrm>
            <a:off x="7613667" y="1738924"/>
            <a:ext cx="13014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Catamaran Thin"/>
                <a:ea typeface="Catamaran Thin"/>
                <a:cs typeface="Catamaran Thin"/>
                <a:sym typeface="Catamaran Thin"/>
              </a:rPr>
              <a:t>틀린나이구간</a:t>
            </a:r>
            <a:endParaRPr dirty="0"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CA7442A-57CE-4D7C-8193-D4B1ED38C661}"/>
              </a:ext>
            </a:extLst>
          </p:cNvPr>
          <p:cNvSpPr txBox="1"/>
          <p:nvPr/>
        </p:nvSpPr>
        <p:spPr>
          <a:xfrm>
            <a:off x="5918267" y="2217166"/>
            <a:ext cx="1065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0~19</a:t>
            </a:r>
            <a:r>
              <a:rPr lang="ko-KR" altLang="en-US" dirty="0"/>
              <a:t>세</a:t>
            </a:r>
            <a:r>
              <a:rPr lang="en-US" altLang="ko-KR" dirty="0"/>
              <a:t>:1.9</a:t>
            </a:r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2F27E0E-55C4-4D1A-9141-012A82EB27EF}"/>
              </a:ext>
            </a:extLst>
          </p:cNvPr>
          <p:cNvSpPr txBox="1"/>
          <p:nvPr/>
        </p:nvSpPr>
        <p:spPr>
          <a:xfrm>
            <a:off x="5842448" y="2950478"/>
            <a:ext cx="1158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20~49</a:t>
            </a:r>
            <a:r>
              <a:rPr lang="ko-KR" altLang="en-US" dirty="0"/>
              <a:t>세</a:t>
            </a:r>
            <a:r>
              <a:rPr lang="en-US" altLang="ko-KR" dirty="0"/>
              <a:t>:1.5</a:t>
            </a:r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4E4AB88-1797-4B3B-A9CA-0F5BC212F24A}"/>
              </a:ext>
            </a:extLst>
          </p:cNvPr>
          <p:cNvSpPr txBox="1"/>
          <p:nvPr/>
        </p:nvSpPr>
        <p:spPr>
          <a:xfrm>
            <a:off x="5779066" y="3756539"/>
            <a:ext cx="1343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50</a:t>
            </a:r>
            <a:r>
              <a:rPr lang="ko-KR" altLang="en-US" dirty="0"/>
              <a:t>세 이상</a:t>
            </a:r>
            <a:r>
              <a:rPr lang="en-US" altLang="ko-KR" dirty="0"/>
              <a:t>:0.7</a:t>
            </a:r>
            <a:endParaRPr lang="ko-KR" altLang="en-US" dirty="0"/>
          </a:p>
        </p:txBody>
      </p:sp>
      <p:sp>
        <p:nvSpPr>
          <p:cNvPr id="71" name="Google Shape;407;p49">
            <a:extLst>
              <a:ext uri="{FF2B5EF4-FFF2-40B4-BE49-F238E27FC236}">
                <a16:creationId xmlns:a16="http://schemas.microsoft.com/office/drawing/2014/main" id="{28BB6506-96FB-42A8-B5AB-9F35E5758347}"/>
              </a:ext>
            </a:extLst>
          </p:cNvPr>
          <p:cNvSpPr/>
          <p:nvPr/>
        </p:nvSpPr>
        <p:spPr>
          <a:xfrm>
            <a:off x="5616301" y="2108210"/>
            <a:ext cx="1676263" cy="523305"/>
          </a:xfrm>
          <a:prstGeom prst="rect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1BE0FB8-40A0-4139-9009-11BC267BCE27}"/>
              </a:ext>
            </a:extLst>
          </p:cNvPr>
          <p:cNvSpPr txBox="1"/>
          <p:nvPr/>
        </p:nvSpPr>
        <p:spPr>
          <a:xfrm>
            <a:off x="5674078" y="1749027"/>
            <a:ext cx="2036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Sum </a:t>
            </a:r>
            <a:r>
              <a:rPr lang="en-US" altLang="ko-KR" sz="1600" b="1" dirty="0" err="1"/>
              <a:t>Softmax</a:t>
            </a:r>
            <a:r>
              <a:rPr lang="en-US" altLang="ko-KR" sz="1600" b="1" dirty="0"/>
              <a:t> </a:t>
            </a:r>
            <a:endParaRPr lang="ko-KR" altLang="en-US" sz="1600" b="1" dirty="0"/>
          </a:p>
        </p:txBody>
      </p:sp>
      <p:sp>
        <p:nvSpPr>
          <p:cNvPr id="5" name="폭발: 8pt 4">
            <a:extLst>
              <a:ext uri="{FF2B5EF4-FFF2-40B4-BE49-F238E27FC236}">
                <a16:creationId xmlns:a16="http://schemas.microsoft.com/office/drawing/2014/main" id="{31DEAABB-D042-403F-9056-5772063C9E14}"/>
              </a:ext>
            </a:extLst>
          </p:cNvPr>
          <p:cNvSpPr/>
          <p:nvPr/>
        </p:nvSpPr>
        <p:spPr>
          <a:xfrm rot="848959">
            <a:off x="7624401" y="2788689"/>
            <a:ext cx="1676262" cy="1180610"/>
          </a:xfrm>
          <a:prstGeom prst="irregularSeal1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FF0000"/>
                </a:solidFill>
              </a:rPr>
              <a:t>3%p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373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406;p49">
            <a:extLst>
              <a:ext uri="{FF2B5EF4-FFF2-40B4-BE49-F238E27FC236}">
                <a16:creationId xmlns:a16="http://schemas.microsoft.com/office/drawing/2014/main" id="{AF592F00-54CB-4463-87E3-A62B27263E82}"/>
              </a:ext>
            </a:extLst>
          </p:cNvPr>
          <p:cNvSpPr txBox="1">
            <a:spLocks/>
          </p:cNvSpPr>
          <p:nvPr/>
        </p:nvSpPr>
        <p:spPr>
          <a:xfrm>
            <a:off x="114896" y="6068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ko-KR" altLang="en-US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시각화 </a:t>
            </a:r>
            <a:r>
              <a:rPr lang="en-US" altLang="ko-KR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: Grad-CAM</a:t>
            </a:r>
            <a:endParaRPr lang="en-US" sz="2400" dirty="0"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7F2C00B-23A7-4FB4-9AB0-C783297E6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279" y="591321"/>
            <a:ext cx="5927834" cy="905722"/>
          </a:xfrm>
          <a:prstGeom prst="rect">
            <a:avLst/>
          </a:prstGeom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84263EBC-8F56-4DA5-97B7-987129590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72" y="1567969"/>
            <a:ext cx="7588278" cy="351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23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789A29F5-DCBD-4180-9348-FC4260121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96" y="576988"/>
            <a:ext cx="4288904" cy="4505829"/>
          </a:xfrm>
          <a:prstGeom prst="rect">
            <a:avLst/>
          </a:prstGeom>
          <a:ln w="38100">
            <a:noFill/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79D19F1-7B0D-4497-86BB-73350A4616AF}"/>
              </a:ext>
            </a:extLst>
          </p:cNvPr>
          <p:cNvSpPr/>
          <p:nvPr/>
        </p:nvSpPr>
        <p:spPr>
          <a:xfrm>
            <a:off x="5316511" y="496786"/>
            <a:ext cx="1573967" cy="170138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93720B-3CC5-497E-B220-CC0A3EFF4060}"/>
              </a:ext>
            </a:extLst>
          </p:cNvPr>
          <p:cNvSpPr/>
          <p:nvPr/>
        </p:nvSpPr>
        <p:spPr>
          <a:xfrm>
            <a:off x="5316510" y="2743201"/>
            <a:ext cx="1573967" cy="17013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7B6A3D-D915-4F21-8237-2F770A3D8A35}"/>
              </a:ext>
            </a:extLst>
          </p:cNvPr>
          <p:cNvSpPr txBox="1"/>
          <p:nvPr/>
        </p:nvSpPr>
        <p:spPr>
          <a:xfrm>
            <a:off x="5651292" y="1201472"/>
            <a:ext cx="1051808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맞는경우</a:t>
            </a:r>
            <a:endParaRPr lang="en-US" altLang="ko-KR" dirty="0"/>
          </a:p>
          <a:p>
            <a:r>
              <a:rPr lang="en-US" altLang="ko-KR" dirty="0"/>
              <a:t>(50</a:t>
            </a:r>
            <a:r>
              <a:rPr lang="ko-KR" altLang="en-US" dirty="0" err="1"/>
              <a:t>세이상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4217BF-9562-40CA-8358-36150403F161}"/>
              </a:ext>
            </a:extLst>
          </p:cNvPr>
          <p:cNvSpPr txBox="1"/>
          <p:nvPr/>
        </p:nvSpPr>
        <p:spPr>
          <a:xfrm>
            <a:off x="5651292" y="3524947"/>
            <a:ext cx="1051808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틀린경우</a:t>
            </a:r>
            <a:endParaRPr lang="en-US" altLang="ko-KR" dirty="0"/>
          </a:p>
          <a:p>
            <a:r>
              <a:rPr lang="en-US" altLang="ko-KR" dirty="0"/>
              <a:t>(20~49</a:t>
            </a:r>
            <a:r>
              <a:rPr lang="ko-KR" altLang="en-US" dirty="0"/>
              <a:t>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296580-4EA3-42D8-A0BB-6E621262B1FD}"/>
              </a:ext>
            </a:extLst>
          </p:cNvPr>
          <p:cNvSpPr txBox="1"/>
          <p:nvPr/>
        </p:nvSpPr>
        <p:spPr>
          <a:xfrm>
            <a:off x="7037881" y="948553"/>
            <a:ext cx="1573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대부분 치아에 초점을 맞춤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83248A-0649-4E07-949D-5D6F2853CD00}"/>
              </a:ext>
            </a:extLst>
          </p:cNvPr>
          <p:cNvSpPr txBox="1"/>
          <p:nvPr/>
        </p:nvSpPr>
        <p:spPr>
          <a:xfrm>
            <a:off x="7037882" y="3224561"/>
            <a:ext cx="1573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잇몸</a:t>
            </a:r>
            <a:r>
              <a:rPr lang="en-US" altLang="ko-KR" dirty="0"/>
              <a:t>, </a:t>
            </a:r>
            <a:r>
              <a:rPr lang="ko-KR" altLang="en-US" dirty="0"/>
              <a:t>치간</a:t>
            </a:r>
          </a:p>
        </p:txBody>
      </p:sp>
      <p:sp>
        <p:nvSpPr>
          <p:cNvPr id="22" name="Google Shape;406;p49">
            <a:extLst>
              <a:ext uri="{FF2B5EF4-FFF2-40B4-BE49-F238E27FC236}">
                <a16:creationId xmlns:a16="http://schemas.microsoft.com/office/drawing/2014/main" id="{AF592F00-54CB-4463-87E3-A62B27263E82}"/>
              </a:ext>
            </a:extLst>
          </p:cNvPr>
          <p:cNvSpPr txBox="1">
            <a:spLocks/>
          </p:cNvSpPr>
          <p:nvPr/>
        </p:nvSpPr>
        <p:spPr>
          <a:xfrm>
            <a:off x="114896" y="52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ko-KR" altLang="en-US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시각화 </a:t>
            </a:r>
            <a:r>
              <a:rPr lang="en-US" altLang="ko-KR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: Grad-CAM </a:t>
            </a:r>
            <a:endParaRPr lang="en-US" sz="2400" dirty="0"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3EBD93-8EAC-42AE-A4C5-9EEA7F463D96}"/>
              </a:ext>
            </a:extLst>
          </p:cNvPr>
          <p:cNvSpPr/>
          <p:nvPr/>
        </p:nvSpPr>
        <p:spPr>
          <a:xfrm>
            <a:off x="3309171" y="533896"/>
            <a:ext cx="1356518" cy="15392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9E88DFA-A48A-4EEC-9BBF-5CB597C715CB}"/>
              </a:ext>
            </a:extLst>
          </p:cNvPr>
          <p:cNvSpPr/>
          <p:nvPr/>
        </p:nvSpPr>
        <p:spPr>
          <a:xfrm>
            <a:off x="282192" y="561020"/>
            <a:ext cx="1356518" cy="15121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0E665AF-33F0-4164-8D14-35A6C720DE99}"/>
              </a:ext>
            </a:extLst>
          </p:cNvPr>
          <p:cNvSpPr/>
          <p:nvPr/>
        </p:nvSpPr>
        <p:spPr>
          <a:xfrm>
            <a:off x="1785263" y="533896"/>
            <a:ext cx="1356518" cy="15392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0FE0D3E-2117-41DA-B1DA-0E9A8F035D96}"/>
              </a:ext>
            </a:extLst>
          </p:cNvPr>
          <p:cNvSpPr/>
          <p:nvPr/>
        </p:nvSpPr>
        <p:spPr>
          <a:xfrm>
            <a:off x="3309171" y="2073164"/>
            <a:ext cx="1356518" cy="14517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906BB22-7D6B-44ED-B1D4-8369E6812527}"/>
              </a:ext>
            </a:extLst>
          </p:cNvPr>
          <p:cNvSpPr/>
          <p:nvPr/>
        </p:nvSpPr>
        <p:spPr>
          <a:xfrm>
            <a:off x="282192" y="2073164"/>
            <a:ext cx="1356518" cy="14656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0EF0C67-3D2B-414E-BE0F-636E2B91A7E5}"/>
              </a:ext>
            </a:extLst>
          </p:cNvPr>
          <p:cNvSpPr/>
          <p:nvPr/>
        </p:nvSpPr>
        <p:spPr>
          <a:xfrm>
            <a:off x="1785263" y="2073164"/>
            <a:ext cx="1356518" cy="14517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4913DF0-D6F7-46AA-87EA-6C940277B131}"/>
              </a:ext>
            </a:extLst>
          </p:cNvPr>
          <p:cNvSpPr/>
          <p:nvPr/>
        </p:nvSpPr>
        <p:spPr>
          <a:xfrm>
            <a:off x="3309171" y="3524947"/>
            <a:ext cx="1356518" cy="15738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CBDEAA2-8C51-4518-B9D7-9F8CC2E43EB8}"/>
              </a:ext>
            </a:extLst>
          </p:cNvPr>
          <p:cNvSpPr/>
          <p:nvPr/>
        </p:nvSpPr>
        <p:spPr>
          <a:xfrm>
            <a:off x="282192" y="3538813"/>
            <a:ext cx="1356518" cy="1546105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A6B7F05-4F76-43E5-A87B-C5DFED411672}"/>
              </a:ext>
            </a:extLst>
          </p:cNvPr>
          <p:cNvSpPr/>
          <p:nvPr/>
        </p:nvSpPr>
        <p:spPr>
          <a:xfrm>
            <a:off x="1785263" y="3524947"/>
            <a:ext cx="1356518" cy="15738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88078AC-9602-4188-A2A9-70F878A12937}"/>
              </a:ext>
            </a:extLst>
          </p:cNvPr>
          <p:cNvSpPr/>
          <p:nvPr/>
        </p:nvSpPr>
        <p:spPr>
          <a:xfrm>
            <a:off x="3309171" y="541779"/>
            <a:ext cx="1356518" cy="153926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D27EFB1-ABCE-4C33-A4EE-B1D381E156D0}"/>
              </a:ext>
            </a:extLst>
          </p:cNvPr>
          <p:cNvSpPr/>
          <p:nvPr/>
        </p:nvSpPr>
        <p:spPr>
          <a:xfrm>
            <a:off x="282192" y="568903"/>
            <a:ext cx="1356518" cy="1512145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94C2F8F-6458-414E-ADB7-6AA98E4F2FD6}"/>
              </a:ext>
            </a:extLst>
          </p:cNvPr>
          <p:cNvSpPr/>
          <p:nvPr/>
        </p:nvSpPr>
        <p:spPr>
          <a:xfrm>
            <a:off x="3309171" y="2081047"/>
            <a:ext cx="1356518" cy="1451783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F557E50-B961-4DBC-A7E8-3DDACF927C86}"/>
              </a:ext>
            </a:extLst>
          </p:cNvPr>
          <p:cNvSpPr/>
          <p:nvPr/>
        </p:nvSpPr>
        <p:spPr>
          <a:xfrm>
            <a:off x="1785263" y="3532830"/>
            <a:ext cx="1356518" cy="157383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533954-B253-46DC-91FA-E740AF3DC05D}"/>
              </a:ext>
            </a:extLst>
          </p:cNvPr>
          <p:cNvSpPr txBox="1"/>
          <p:nvPr/>
        </p:nvSpPr>
        <p:spPr>
          <a:xfrm>
            <a:off x="3234301" y="245360"/>
            <a:ext cx="1934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</a:t>
            </a:r>
            <a:r>
              <a:rPr lang="en-US" altLang="ko-KR" dirty="0"/>
              <a:t>:50</a:t>
            </a:r>
            <a:r>
              <a:rPr lang="ko-KR" altLang="en-US" dirty="0"/>
              <a:t>세 이상</a:t>
            </a:r>
          </a:p>
        </p:txBody>
      </p:sp>
    </p:spTree>
    <p:extLst>
      <p:ext uri="{BB962C8B-B14F-4D97-AF65-F5344CB8AC3E}">
        <p14:creationId xmlns:p14="http://schemas.microsoft.com/office/powerpoint/2010/main" val="2880490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977A29-2FDE-4301-89FF-7CDFDFC0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88" y="572202"/>
            <a:ext cx="4317212" cy="4475978"/>
          </a:xfrm>
          <a:prstGeom prst="rect">
            <a:avLst/>
          </a:prstGeom>
        </p:spPr>
      </p:pic>
      <p:sp>
        <p:nvSpPr>
          <p:cNvPr id="4" name="Google Shape;406;p49">
            <a:extLst>
              <a:ext uri="{FF2B5EF4-FFF2-40B4-BE49-F238E27FC236}">
                <a16:creationId xmlns:a16="http://schemas.microsoft.com/office/drawing/2014/main" id="{312A2062-80FA-4261-94B6-20E1C1D2AE77}"/>
              </a:ext>
            </a:extLst>
          </p:cNvPr>
          <p:cNvSpPr txBox="1">
            <a:spLocks/>
          </p:cNvSpPr>
          <p:nvPr/>
        </p:nvSpPr>
        <p:spPr>
          <a:xfrm>
            <a:off x="114896" y="5280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ko-KR" altLang="en-US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시각화 </a:t>
            </a:r>
            <a:r>
              <a:rPr lang="en-US" altLang="ko-KR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: Grad-CAM </a:t>
            </a:r>
            <a:endParaRPr lang="en-US" sz="2400" dirty="0"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5E57E3-625A-4420-9C7C-8B39A783E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438" y="572201"/>
            <a:ext cx="4340343" cy="4475979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A505835-9FA5-49D3-BA9C-E82400638F34}"/>
              </a:ext>
            </a:extLst>
          </p:cNvPr>
          <p:cNvCxnSpPr/>
          <p:nvPr/>
        </p:nvCxnSpPr>
        <p:spPr>
          <a:xfrm>
            <a:off x="4658711" y="102281"/>
            <a:ext cx="0" cy="49458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7C59E3E-D8B4-434E-9E52-077B1EAFD67C}"/>
              </a:ext>
            </a:extLst>
          </p:cNvPr>
          <p:cNvSpPr txBox="1"/>
          <p:nvPr/>
        </p:nvSpPr>
        <p:spPr>
          <a:xfrm>
            <a:off x="3068763" y="339151"/>
            <a:ext cx="1934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</a:t>
            </a:r>
            <a:r>
              <a:rPr lang="en-US" altLang="ko-KR" dirty="0"/>
              <a:t>:20</a:t>
            </a:r>
            <a:r>
              <a:rPr lang="ko-KR" altLang="en-US" dirty="0"/>
              <a:t>세</a:t>
            </a:r>
            <a:r>
              <a:rPr lang="en-US" altLang="ko-KR" dirty="0"/>
              <a:t>~49</a:t>
            </a:r>
            <a:r>
              <a:rPr lang="ko-KR" altLang="en-US" dirty="0"/>
              <a:t>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8657FC-7CEE-41BB-BCA6-235C5F47A981}"/>
              </a:ext>
            </a:extLst>
          </p:cNvPr>
          <p:cNvSpPr txBox="1"/>
          <p:nvPr/>
        </p:nvSpPr>
        <p:spPr>
          <a:xfrm>
            <a:off x="7502219" y="317724"/>
            <a:ext cx="1934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</a:t>
            </a:r>
            <a:r>
              <a:rPr lang="en-US" altLang="ko-KR" dirty="0"/>
              <a:t>:50</a:t>
            </a:r>
            <a:r>
              <a:rPr lang="ko-KR" altLang="en-US" dirty="0"/>
              <a:t>세 이상</a:t>
            </a:r>
          </a:p>
        </p:txBody>
      </p:sp>
    </p:spTree>
    <p:extLst>
      <p:ext uri="{BB962C8B-B14F-4D97-AF65-F5344CB8AC3E}">
        <p14:creationId xmlns:p14="http://schemas.microsoft.com/office/powerpoint/2010/main" val="791413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/>
          <p:nvPr/>
        </p:nvSpPr>
        <p:spPr>
          <a:xfrm rot="-5400000" flipH="1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39"/>
          <p:cNvSpPr txBox="1">
            <a:spLocks noGrp="1"/>
          </p:cNvSpPr>
          <p:nvPr>
            <p:ph type="title" idx="8"/>
          </p:nvPr>
        </p:nvSpPr>
        <p:spPr>
          <a:xfrm>
            <a:off x="1989962" y="2658962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7" name="Google Shape;187;p39"/>
          <p:cNvSpPr txBox="1">
            <a:spLocks noGrp="1"/>
          </p:cNvSpPr>
          <p:nvPr>
            <p:ph type="ctrTitle"/>
          </p:nvPr>
        </p:nvSpPr>
        <p:spPr>
          <a:xfrm>
            <a:off x="3390857" y="993594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연구목표</a:t>
            </a:r>
            <a:endParaRPr sz="2000" dirty="0"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88" name="Google Shape;188;p39"/>
          <p:cNvSpPr txBox="1">
            <a:spLocks noGrp="1"/>
          </p:cNvSpPr>
          <p:nvPr>
            <p:ph type="title" idx="2"/>
          </p:nvPr>
        </p:nvSpPr>
        <p:spPr>
          <a:xfrm>
            <a:off x="1989962" y="989612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89" name="Google Shape;189;p39"/>
          <p:cNvSpPr txBox="1">
            <a:spLocks noGrp="1"/>
          </p:cNvSpPr>
          <p:nvPr>
            <p:ph type="title" idx="5"/>
          </p:nvPr>
        </p:nvSpPr>
        <p:spPr>
          <a:xfrm>
            <a:off x="1989962" y="1824287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1" name="Google Shape;191;p39"/>
          <p:cNvSpPr txBox="1">
            <a:spLocks noGrp="1"/>
          </p:cNvSpPr>
          <p:nvPr>
            <p:ph type="title" idx="18"/>
          </p:nvPr>
        </p:nvSpPr>
        <p:spPr>
          <a:xfrm>
            <a:off x="1989962" y="3489544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lt1"/>
                </a:solidFill>
              </a:rPr>
              <a:t>0</a:t>
            </a:r>
            <a:r>
              <a:rPr lang="en-US" altLang="ko" dirty="0">
                <a:solidFill>
                  <a:schemeClr val="lt1"/>
                </a:solidFill>
              </a:rPr>
              <a:t>4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92" name="Google Shape;192;p39"/>
          <p:cNvSpPr txBox="1">
            <a:spLocks noGrp="1"/>
          </p:cNvSpPr>
          <p:nvPr>
            <p:ph type="ctrTitle"/>
          </p:nvPr>
        </p:nvSpPr>
        <p:spPr>
          <a:xfrm>
            <a:off x="3390857" y="1826282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sz="20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연구 내용</a:t>
            </a:r>
            <a:endParaRPr sz="2000" dirty="0"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93" name="Google Shape;193;p39"/>
          <p:cNvSpPr txBox="1">
            <a:spLocks noGrp="1"/>
          </p:cNvSpPr>
          <p:nvPr>
            <p:ph type="ctrTitle"/>
          </p:nvPr>
        </p:nvSpPr>
        <p:spPr>
          <a:xfrm>
            <a:off x="3390857" y="2658982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결과</a:t>
            </a:r>
            <a:endParaRPr sz="2000" dirty="0"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95" name="Google Shape;195;p39"/>
          <p:cNvSpPr txBox="1">
            <a:spLocks noGrp="1"/>
          </p:cNvSpPr>
          <p:nvPr>
            <p:ph type="ctrTitle"/>
          </p:nvPr>
        </p:nvSpPr>
        <p:spPr>
          <a:xfrm>
            <a:off x="3334620" y="3489544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추후 응용 가능성</a:t>
            </a:r>
            <a:endParaRPr sz="2000"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96" name="Google Shape;196;p39"/>
          <p:cNvSpPr txBox="1"/>
          <p:nvPr/>
        </p:nvSpPr>
        <p:spPr>
          <a:xfrm rot="5400000">
            <a:off x="6672869" y="1646270"/>
            <a:ext cx="29133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434343"/>
                </a:solidFill>
                <a:latin typeface="Livvic"/>
                <a:ea typeface="Livvic"/>
                <a:cs typeface="Livvic"/>
                <a:sym typeface="Livvic"/>
              </a:rPr>
              <a:t>TABLE OF CONTENTS</a:t>
            </a:r>
            <a:endParaRPr sz="2400" b="1">
              <a:solidFill>
                <a:srgbClr val="434343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2" name="Google Shape;412;p50"/>
          <p:cNvGraphicFramePr/>
          <p:nvPr>
            <p:extLst>
              <p:ext uri="{D42A27DB-BD31-4B8C-83A1-F6EECF244321}">
                <p14:modId xmlns:p14="http://schemas.microsoft.com/office/powerpoint/2010/main" val="2845754019"/>
              </p:ext>
            </p:extLst>
          </p:nvPr>
        </p:nvGraphicFramePr>
        <p:xfrm>
          <a:off x="558362" y="1045644"/>
          <a:ext cx="8002314" cy="3360819"/>
        </p:xfrm>
        <a:graphic>
          <a:graphicData uri="http://schemas.openxmlformats.org/drawingml/2006/table">
            <a:tbl>
              <a:tblPr>
                <a:noFill/>
                <a:tableStyleId>{474E4F16-85EC-4FA8-8434-EB572655CE47}</a:tableStyleId>
              </a:tblPr>
              <a:tblGrid>
                <a:gridCol w="2626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61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01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 SemiBold"/>
                          <a:ea typeface="Gothic A1 SemiBold"/>
                          <a:cs typeface="Gothic A1 SemiBold"/>
                          <a:sym typeface="Gothic A1 SemiBold"/>
                        </a:rPr>
                        <a:t>Input Size</a:t>
                      </a:r>
                      <a:endParaRPr>
                        <a:latin typeface="Gothic A1 SemiBold"/>
                        <a:ea typeface="Gothic A1 SemiBold"/>
                        <a:cs typeface="Gothic A1 SemiBold"/>
                        <a:sym typeface="Gothic A1 SemiBo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sym typeface="Gothic A1 Medium"/>
                        </a:rPr>
                        <a:t>151,112,3</a:t>
                      </a:r>
                      <a:endParaRPr dirty="0">
                        <a:sym typeface="Gothic A1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1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 SemiBold"/>
                          <a:ea typeface="Gothic A1 SemiBold"/>
                          <a:cs typeface="Gothic A1 SemiBold"/>
                          <a:sym typeface="Gothic A1 SemiBold"/>
                        </a:rPr>
                        <a:t>Data Split</a:t>
                      </a:r>
                      <a:endParaRPr>
                        <a:latin typeface="Gothic A1 SemiBold"/>
                        <a:ea typeface="Gothic A1 SemiBold"/>
                        <a:cs typeface="Gothic A1 SemiBold"/>
                        <a:sym typeface="Gothic A1 SemiBo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latin typeface="Gothic A1 Medium"/>
                          <a:ea typeface="Gothic A1 Medium"/>
                          <a:cs typeface="Gothic A1 Medium"/>
                          <a:sym typeface="Gothic A1 Medium"/>
                        </a:rPr>
                        <a:t>Train : Valid </a:t>
                      </a:r>
                      <a:r>
                        <a:rPr lang="en-US" altLang="ko-KR" dirty="0">
                          <a:latin typeface="Gothic A1 Medium"/>
                          <a:ea typeface="Gothic A1 Medium"/>
                          <a:cs typeface="Gothic A1 Medium"/>
                          <a:sym typeface="Gothic A1 Medium"/>
                        </a:rPr>
                        <a:t>= 0.9 : 0.1</a:t>
                      </a:r>
                      <a:endParaRPr dirty="0">
                        <a:latin typeface="Gothic A1 Medium"/>
                        <a:ea typeface="Gothic A1 Medium"/>
                        <a:cs typeface="Gothic A1 Medium"/>
                        <a:sym typeface="Gothic A1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1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 SemiBold"/>
                          <a:ea typeface="Gothic A1 SemiBold"/>
                          <a:cs typeface="Gothic A1 SemiBold"/>
                          <a:sym typeface="Gothic A1 SemiBold"/>
                        </a:rPr>
                        <a:t>Augmentation</a:t>
                      </a:r>
                      <a:endParaRPr>
                        <a:latin typeface="Gothic A1 SemiBold"/>
                        <a:ea typeface="Gothic A1 SemiBold"/>
                        <a:cs typeface="Gothic A1 SemiBold"/>
                        <a:sym typeface="Gothic A1 SemiBo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latin typeface="Gothic A1 Medium"/>
                          <a:ea typeface="Gothic A1 Medium"/>
                          <a:cs typeface="Gothic A1 Medium"/>
                          <a:sym typeface="Gothic A1 Medium"/>
                        </a:rPr>
                        <a:t>Flip, Rotation, Brightness</a:t>
                      </a:r>
                      <a:endParaRPr dirty="0">
                        <a:latin typeface="Gothic A1 Medium"/>
                        <a:ea typeface="Gothic A1 Medium"/>
                        <a:cs typeface="Gothic A1 Medium"/>
                        <a:sym typeface="Gothic A1 Medium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01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 SemiBold"/>
                          <a:ea typeface="Gothic A1 SemiBold"/>
                          <a:cs typeface="Gothic A1 SemiBold"/>
                          <a:sym typeface="Gothic A1 SemiBold"/>
                        </a:rPr>
                        <a:t>Optimizer</a:t>
                      </a:r>
                      <a:endParaRPr>
                        <a:latin typeface="Gothic A1 SemiBold"/>
                        <a:ea typeface="Gothic A1 SemiBold"/>
                        <a:cs typeface="Gothic A1 SemiBold"/>
                        <a:sym typeface="Gothic A1 SemiBo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latin typeface="Gothic A1 Medium"/>
                          <a:ea typeface="Gothic A1 Medium"/>
                          <a:cs typeface="Gothic A1 Medium"/>
                          <a:sym typeface="Gothic A1 Medium"/>
                        </a:rPr>
                        <a:t>Adam (learning rate = 0.00</a:t>
                      </a:r>
                      <a:r>
                        <a:rPr lang="en-US" altLang="ko-KR" dirty="0">
                          <a:latin typeface="Gothic A1 Medium"/>
                          <a:ea typeface="Gothic A1 Medium"/>
                          <a:cs typeface="Gothic A1 Medium"/>
                          <a:sym typeface="Gothic A1 Medium"/>
                        </a:rPr>
                        <a:t>00</a:t>
                      </a:r>
                      <a:r>
                        <a:rPr lang="ko" dirty="0">
                          <a:latin typeface="Gothic A1 Medium"/>
                          <a:ea typeface="Gothic A1 Medium"/>
                          <a:cs typeface="Gothic A1 Medium"/>
                          <a:sym typeface="Gothic A1 Medium"/>
                        </a:rPr>
                        <a:t>1)</a:t>
                      </a:r>
                      <a:endParaRPr dirty="0">
                        <a:latin typeface="Gothic A1 Medium"/>
                        <a:ea typeface="Gothic A1 Medium"/>
                        <a:cs typeface="Gothic A1 Medium"/>
                        <a:sym typeface="Gothic A1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01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 SemiBold"/>
                          <a:ea typeface="Gothic A1 SemiBold"/>
                          <a:cs typeface="Gothic A1 SemiBold"/>
                          <a:sym typeface="Gothic A1 SemiBold"/>
                        </a:rPr>
                        <a:t>Epoch</a:t>
                      </a:r>
                      <a:endParaRPr>
                        <a:latin typeface="Gothic A1 SemiBold"/>
                        <a:ea typeface="Gothic A1 SemiBold"/>
                        <a:cs typeface="Gothic A1 SemiBold"/>
                        <a:sym typeface="Gothic A1 SemiBo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Gothic A1 Medium"/>
                          <a:ea typeface="Gothic A1 Medium"/>
                          <a:cs typeface="Gothic A1 Medium"/>
                          <a:sym typeface="Gothic A1 Medium"/>
                        </a:rPr>
                        <a:t>25</a:t>
                      </a:r>
                      <a:endParaRPr dirty="0">
                        <a:latin typeface="Gothic A1 Medium"/>
                        <a:ea typeface="Gothic A1 Medium"/>
                        <a:cs typeface="Gothic A1 Medium"/>
                        <a:sym typeface="Gothic A1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01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latin typeface="Gothic A1 SemiBold"/>
                          <a:ea typeface="Gothic A1 SemiBold"/>
                          <a:cs typeface="Gothic A1 SemiBold"/>
                          <a:sym typeface="Gothic A1 SemiBold"/>
                        </a:rPr>
                        <a:t>Transfer Learning</a:t>
                      </a:r>
                      <a:endParaRPr dirty="0">
                        <a:latin typeface="Gothic A1 SemiBold"/>
                        <a:ea typeface="Gothic A1 SemiBold"/>
                        <a:cs typeface="Gothic A1 SemiBold"/>
                        <a:sym typeface="Gothic A1 SemiBo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latin typeface="Gothic A1 Medium"/>
                          <a:ea typeface="Gothic A1 Medium"/>
                          <a:cs typeface="Gothic A1 Medium"/>
                          <a:sym typeface="Gothic A1 Medium"/>
                        </a:rPr>
                        <a:t>ResNet152</a:t>
                      </a:r>
                      <a:r>
                        <a:rPr lang="ko" dirty="0">
                          <a:latin typeface="Gothic A1 Medium"/>
                          <a:ea typeface="Gothic A1 Medium"/>
                          <a:cs typeface="Gothic A1 Medium"/>
                          <a:sym typeface="Gothic A1 Medium"/>
                        </a:rPr>
                        <a:t> - Full Layer Training</a:t>
                      </a:r>
                      <a:endParaRPr dirty="0">
                        <a:latin typeface="Gothic A1 Medium"/>
                        <a:ea typeface="Gothic A1 Medium"/>
                        <a:cs typeface="Gothic A1 Medium"/>
                        <a:sym typeface="Gothic A1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01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 SemiBold"/>
                          <a:ea typeface="Gothic A1 SemiBold"/>
                          <a:cs typeface="Gothic A1 SemiBold"/>
                          <a:sym typeface="Gothic A1 SemiBold"/>
                        </a:rPr>
                        <a:t>Classifier</a:t>
                      </a:r>
                      <a:endParaRPr>
                        <a:latin typeface="Gothic A1 SemiBold"/>
                        <a:ea typeface="Gothic A1 SemiBold"/>
                        <a:cs typeface="Gothic A1 SemiBold"/>
                        <a:sym typeface="Gothic A1 SemiBo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Gothic A1 Medium"/>
                          <a:ea typeface="Gothic A1 Medium"/>
                          <a:cs typeface="Gothic A1 Medium"/>
                          <a:sym typeface="Gothic A1 Medium"/>
                        </a:rPr>
                        <a:t>GAP</a:t>
                      </a:r>
                      <a:endParaRPr dirty="0">
                        <a:latin typeface="Gothic A1 Medium"/>
                        <a:ea typeface="Gothic A1 Medium"/>
                        <a:cs typeface="Gothic A1 Medium"/>
                        <a:sym typeface="Gothic A1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14" name="Google Shape;414;p50"/>
          <p:cNvSpPr txBox="1">
            <a:spLocks noGrp="1"/>
          </p:cNvSpPr>
          <p:nvPr>
            <p:ph type="title" idx="4294967295"/>
          </p:nvPr>
        </p:nvSpPr>
        <p:spPr>
          <a:xfrm>
            <a:off x="311700" y="117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연구 </a:t>
            </a:r>
            <a:r>
              <a:rPr lang="ko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: 최종 모델 구조 </a:t>
            </a:r>
            <a:r>
              <a:rPr lang="ko" sz="2400" b="0" dirty="0">
                <a:solidFill>
                  <a:srgbClr val="434343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(Specification)</a:t>
            </a:r>
            <a:endParaRPr sz="2400" b="0" dirty="0">
              <a:solidFill>
                <a:srgbClr val="434343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0" name="Google Shape;460;p53"/>
          <p:cNvGraphicFramePr/>
          <p:nvPr>
            <p:extLst>
              <p:ext uri="{D42A27DB-BD31-4B8C-83A1-F6EECF244321}">
                <p14:modId xmlns:p14="http://schemas.microsoft.com/office/powerpoint/2010/main" val="878797454"/>
              </p:ext>
            </p:extLst>
          </p:nvPr>
        </p:nvGraphicFramePr>
        <p:xfrm>
          <a:off x="193186" y="1333261"/>
          <a:ext cx="8757625" cy="3440935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473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7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7025">
                  <a:extLst>
                    <a:ext uri="{9D8B030D-6E8A-4147-A177-3AD203B41FA5}">
                      <a16:colId xmlns:a16="http://schemas.microsoft.com/office/drawing/2014/main" val="2739532165"/>
                    </a:ext>
                  </a:extLst>
                </a:gridCol>
                <a:gridCol w="607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7025">
                  <a:extLst>
                    <a:ext uri="{9D8B030D-6E8A-4147-A177-3AD203B41FA5}">
                      <a16:colId xmlns:a16="http://schemas.microsoft.com/office/drawing/2014/main" val="3196269769"/>
                    </a:ext>
                  </a:extLst>
                </a:gridCol>
                <a:gridCol w="607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7025">
                  <a:extLst>
                    <a:ext uri="{9D8B030D-6E8A-4147-A177-3AD203B41FA5}">
                      <a16:colId xmlns:a16="http://schemas.microsoft.com/office/drawing/2014/main" val="1982895402"/>
                    </a:ext>
                  </a:extLst>
                </a:gridCol>
                <a:gridCol w="607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7025">
                  <a:extLst>
                    <a:ext uri="{9D8B030D-6E8A-4147-A177-3AD203B41FA5}">
                      <a16:colId xmlns:a16="http://schemas.microsoft.com/office/drawing/2014/main" val="2673423748"/>
                    </a:ext>
                  </a:extLst>
                </a:gridCol>
                <a:gridCol w="607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7025">
                  <a:extLst>
                    <a:ext uri="{9D8B030D-6E8A-4147-A177-3AD203B41FA5}">
                      <a16:colId xmlns:a16="http://schemas.microsoft.com/office/drawing/2014/main" val="4203846449"/>
                    </a:ext>
                  </a:extLst>
                </a:gridCol>
                <a:gridCol w="6070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7025">
                  <a:extLst>
                    <a:ext uri="{9D8B030D-6E8A-4147-A177-3AD203B41FA5}">
                      <a16:colId xmlns:a16="http://schemas.microsoft.com/office/drawing/2014/main" val="1226722595"/>
                    </a:ext>
                  </a:extLst>
                </a:gridCol>
              </a:tblGrid>
              <a:tr h="437789">
                <a:tc rowSpan="2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3200" dirty="0">
                          <a:solidFill>
                            <a:srgbClr val="000000"/>
                          </a:solidFill>
                          <a:sym typeface="Gothic A1"/>
                        </a:rPr>
                        <a:t>Count</a:t>
                      </a:r>
                      <a:endParaRPr sz="3200" b="1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dirty="0">
                          <a:solidFill>
                            <a:srgbClr val="000000"/>
                          </a:solidFill>
                          <a:sym typeface="Gothic A1"/>
                        </a:rPr>
                        <a:t>1</a:t>
                      </a:r>
                      <a:endParaRPr sz="1500" b="1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dirty="0">
                          <a:solidFill>
                            <a:srgbClr val="000000"/>
                          </a:solidFill>
                          <a:sym typeface="Gothic A1"/>
                        </a:rPr>
                        <a:t>2</a:t>
                      </a:r>
                      <a:endParaRPr sz="1500" b="1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dirty="0">
                          <a:solidFill>
                            <a:srgbClr val="000000"/>
                          </a:solidFill>
                          <a:sym typeface="Gothic A1"/>
                        </a:rPr>
                        <a:t>3</a:t>
                      </a:r>
                      <a:endParaRPr sz="1500" b="1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dirty="0">
                          <a:solidFill>
                            <a:srgbClr val="000000"/>
                          </a:solidFill>
                          <a:sym typeface="Gothic A1"/>
                        </a:rPr>
                        <a:t>4</a:t>
                      </a:r>
                      <a:endParaRPr sz="1500" b="1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dirty="0">
                          <a:solidFill>
                            <a:srgbClr val="000000"/>
                          </a:solidFill>
                          <a:sym typeface="Gothic A1"/>
                        </a:rPr>
                        <a:t>5</a:t>
                      </a:r>
                      <a:endParaRPr sz="1500" b="1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700" b="1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Average</a:t>
                      </a:r>
                      <a:endParaRPr sz="1700" b="1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7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1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Acc</a:t>
                      </a:r>
                      <a:endParaRPr sz="1500" b="1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1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AUC</a:t>
                      </a:r>
                      <a:endParaRPr sz="1500" b="1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1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Acc</a:t>
                      </a:r>
                      <a:endParaRPr sz="1500" b="1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1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AUC</a:t>
                      </a:r>
                      <a:endParaRPr sz="1500" b="1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1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Acc</a:t>
                      </a:r>
                      <a:endParaRPr sz="1500" b="1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1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AUC</a:t>
                      </a:r>
                      <a:endParaRPr sz="1500" b="1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1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Acc</a:t>
                      </a:r>
                      <a:endParaRPr sz="1500" b="1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1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AUC</a:t>
                      </a:r>
                      <a:endParaRPr sz="1500" b="1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1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Acc</a:t>
                      </a:r>
                      <a:endParaRPr sz="1500" b="1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1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AUC</a:t>
                      </a:r>
                      <a:endParaRPr sz="1500" b="1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1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Acc</a:t>
                      </a:r>
                      <a:endParaRPr sz="1500" b="1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1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AUC</a:t>
                      </a:r>
                      <a:endParaRPr sz="1500" b="1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2090311"/>
                  </a:ext>
                </a:extLst>
              </a:tr>
              <a:tr h="74805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dirty="0">
                          <a:sym typeface="Gothic A1"/>
                        </a:rPr>
                        <a:t>0~19</a:t>
                      </a:r>
                      <a:r>
                        <a:rPr lang="ko-KR" altLang="en-US" sz="2000" dirty="0">
                          <a:sym typeface="Gothic A1"/>
                        </a:rPr>
                        <a:t>세</a:t>
                      </a:r>
                      <a:endParaRPr sz="2000" b="1" dirty="0">
                        <a:solidFill>
                          <a:schemeClr val="lt1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dirty="0">
                          <a:solidFill>
                            <a:srgbClr val="000000"/>
                          </a:solidFill>
                          <a:sym typeface="Gothic A1"/>
                        </a:rPr>
                        <a:t>0.8</a:t>
                      </a:r>
                      <a:r>
                        <a:rPr lang="en-US" altLang="ko" sz="1500" dirty="0">
                          <a:solidFill>
                            <a:srgbClr val="000000"/>
                          </a:solidFill>
                          <a:sym typeface="Gothic A1"/>
                        </a:rPr>
                        <a:t>5</a:t>
                      </a:r>
                      <a:endParaRPr sz="1500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0.94</a:t>
                      </a:r>
                      <a:endParaRPr sz="1500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0.75</a:t>
                      </a:r>
                      <a:endParaRPr sz="1500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0.94</a:t>
                      </a:r>
                      <a:endParaRPr sz="1500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0.83</a:t>
                      </a:r>
                      <a:endParaRPr sz="1500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0.93</a:t>
                      </a:r>
                      <a:endParaRPr sz="1500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0.93</a:t>
                      </a:r>
                      <a:endParaRPr sz="1500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0.94</a:t>
                      </a:r>
                      <a:endParaRPr sz="1500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0.85</a:t>
                      </a:r>
                      <a:endParaRPr sz="1500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0.94</a:t>
                      </a:r>
                      <a:endParaRPr sz="1500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1" dirty="0">
                          <a:solidFill>
                            <a:srgbClr val="FFFFFF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0.84</a:t>
                      </a:r>
                      <a:endParaRPr sz="1400" b="1" dirty="0">
                        <a:solidFill>
                          <a:srgbClr val="FFFFFF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1" dirty="0">
                          <a:solidFill>
                            <a:srgbClr val="FFFFFF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0.94</a:t>
                      </a:r>
                      <a:endParaRPr sz="1400" b="1" dirty="0">
                        <a:solidFill>
                          <a:srgbClr val="FFFFFF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146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dirty="0">
                          <a:sym typeface="Gothic A1"/>
                        </a:rPr>
                        <a:t>20~49</a:t>
                      </a:r>
                      <a:r>
                        <a:rPr lang="ko-KR" altLang="en-US" sz="2000" dirty="0">
                          <a:sym typeface="Gothic A1"/>
                        </a:rPr>
                        <a:t>세</a:t>
                      </a:r>
                      <a:endParaRPr sz="2000" b="1" dirty="0">
                        <a:solidFill>
                          <a:schemeClr val="lt1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dirty="0">
                          <a:solidFill>
                            <a:srgbClr val="000000"/>
                          </a:solidFill>
                          <a:sym typeface="Gothic A1"/>
                        </a:rPr>
                        <a:t>0.</a:t>
                      </a:r>
                      <a:r>
                        <a:rPr lang="en-US" altLang="ko" sz="1500" dirty="0">
                          <a:solidFill>
                            <a:srgbClr val="000000"/>
                          </a:solidFill>
                          <a:sym typeface="Gothic A1"/>
                        </a:rPr>
                        <a:t>77</a:t>
                      </a:r>
                      <a:endParaRPr sz="1500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0.84</a:t>
                      </a:r>
                      <a:endParaRPr sz="1500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0.6</a:t>
                      </a:r>
                      <a:endParaRPr sz="1500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0.83</a:t>
                      </a:r>
                      <a:endParaRPr sz="1500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0.67</a:t>
                      </a:r>
                      <a:endParaRPr sz="1500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0.81</a:t>
                      </a:r>
                      <a:endParaRPr sz="1500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0.67</a:t>
                      </a:r>
                      <a:endParaRPr sz="1500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0.85</a:t>
                      </a:r>
                      <a:endParaRPr sz="1500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0.6</a:t>
                      </a:r>
                      <a:endParaRPr sz="1500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0.83</a:t>
                      </a:r>
                      <a:endParaRPr sz="1500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1" dirty="0">
                          <a:solidFill>
                            <a:srgbClr val="FFFFFF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0.66</a:t>
                      </a:r>
                      <a:endParaRPr sz="1400" b="1" dirty="0">
                        <a:solidFill>
                          <a:srgbClr val="FFFFFF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1" dirty="0">
                          <a:solidFill>
                            <a:srgbClr val="FFFFFF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0.83</a:t>
                      </a:r>
                      <a:endParaRPr sz="1400" b="1" dirty="0">
                        <a:solidFill>
                          <a:srgbClr val="FFFFFF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1701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dirty="0">
                          <a:sym typeface="Gothic A1"/>
                        </a:rPr>
                        <a:t>50</a:t>
                      </a:r>
                      <a:r>
                        <a:rPr lang="ko-KR" altLang="en-US" sz="2000" dirty="0">
                          <a:sym typeface="Gothic A1"/>
                        </a:rPr>
                        <a:t>세 이상</a:t>
                      </a:r>
                      <a:endParaRPr lang="en-US" altLang="ko-KR" sz="2000" dirty="0">
                        <a:sym typeface="Gothic A1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dirty="0">
                          <a:solidFill>
                            <a:srgbClr val="000000"/>
                          </a:solidFill>
                          <a:sym typeface="Gothic A1"/>
                        </a:rPr>
                        <a:t>0.</a:t>
                      </a:r>
                      <a:r>
                        <a:rPr lang="en-US" altLang="ko" sz="1500" dirty="0">
                          <a:solidFill>
                            <a:srgbClr val="000000"/>
                          </a:solidFill>
                          <a:sym typeface="Gothic A1"/>
                        </a:rPr>
                        <a:t>84</a:t>
                      </a:r>
                      <a:endParaRPr sz="1500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0.92</a:t>
                      </a:r>
                      <a:endParaRPr sz="1500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0.89</a:t>
                      </a:r>
                      <a:endParaRPr sz="1500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0.92</a:t>
                      </a:r>
                      <a:endParaRPr sz="1500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0.79</a:t>
                      </a:r>
                      <a:endParaRPr sz="1500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0.93</a:t>
                      </a:r>
                      <a:endParaRPr sz="1500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0.84</a:t>
                      </a:r>
                      <a:endParaRPr sz="1500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0.92</a:t>
                      </a:r>
                      <a:endParaRPr sz="1500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0.84</a:t>
                      </a:r>
                      <a:endParaRPr sz="1500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0.92</a:t>
                      </a:r>
                      <a:endParaRPr sz="1500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1" dirty="0">
                          <a:solidFill>
                            <a:srgbClr val="FFFFFF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0.84</a:t>
                      </a:r>
                      <a:endParaRPr sz="1400" b="1" dirty="0">
                        <a:solidFill>
                          <a:srgbClr val="FFFFFF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1" dirty="0">
                          <a:solidFill>
                            <a:srgbClr val="FFFFFF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0.92</a:t>
                      </a:r>
                      <a:endParaRPr sz="1400" b="1" dirty="0">
                        <a:solidFill>
                          <a:srgbClr val="FFFFFF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62" name="Google Shape;462;p53"/>
          <p:cNvSpPr txBox="1"/>
          <p:nvPr/>
        </p:nvSpPr>
        <p:spPr>
          <a:xfrm>
            <a:off x="86709" y="41704"/>
            <a:ext cx="91440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 dirty="0">
                <a:latin typeface="Catamaran"/>
                <a:ea typeface="Catamaran"/>
                <a:cs typeface="Catamaran"/>
                <a:sym typeface="Catamaran"/>
              </a:rPr>
              <a:t>0</a:t>
            </a:r>
            <a:r>
              <a:rPr lang="en-US" altLang="ko-KR" sz="3000" b="1" dirty="0">
                <a:latin typeface="Catamaran"/>
                <a:ea typeface="Catamaran"/>
                <a:cs typeface="Catamaran"/>
                <a:sym typeface="Catamaran"/>
              </a:rPr>
              <a:t>3</a:t>
            </a:r>
            <a:r>
              <a:rPr lang="ko" sz="3000" b="1" dirty="0">
                <a:latin typeface="Catamaran"/>
                <a:ea typeface="Catamaran"/>
                <a:cs typeface="Catamaran"/>
                <a:sym typeface="Catamaran"/>
              </a:rPr>
              <a:t>. </a:t>
            </a:r>
            <a:r>
              <a:rPr lang="ko" sz="3000" b="1" dirty="0">
                <a:latin typeface="Gothic A1"/>
                <a:ea typeface="Gothic A1"/>
                <a:cs typeface="Gothic A1"/>
                <a:sym typeface="Gothic A1"/>
              </a:rPr>
              <a:t>결과</a:t>
            </a:r>
            <a:endParaRPr sz="3000" b="1" dirty="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463" name="Google Shape;463;p53"/>
          <p:cNvSpPr txBox="1">
            <a:spLocks noGrp="1"/>
          </p:cNvSpPr>
          <p:nvPr>
            <p:ph type="title" idx="4294967295"/>
          </p:nvPr>
        </p:nvSpPr>
        <p:spPr>
          <a:xfrm>
            <a:off x="311698" y="655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0" dirty="0">
                <a:solidFill>
                  <a:srgbClr val="434343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Test Accuracy</a:t>
            </a:r>
            <a:endParaRPr sz="2400" b="0" dirty="0">
              <a:solidFill>
                <a:srgbClr val="434343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6"/>
          <p:cNvSpPr txBox="1"/>
          <p:nvPr/>
        </p:nvSpPr>
        <p:spPr>
          <a:xfrm>
            <a:off x="0" y="76200"/>
            <a:ext cx="91440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 dirty="0">
                <a:latin typeface="Catamaran"/>
                <a:ea typeface="Catamaran"/>
                <a:cs typeface="Catamaran"/>
                <a:sym typeface="Catamaran"/>
              </a:rPr>
              <a:t>0</a:t>
            </a:r>
            <a:r>
              <a:rPr lang="en-US" altLang="ko-KR" sz="3000" b="1" dirty="0">
                <a:latin typeface="Catamaran"/>
                <a:ea typeface="Catamaran"/>
                <a:cs typeface="Catamaran"/>
                <a:sym typeface="Catamaran"/>
              </a:rPr>
              <a:t>4</a:t>
            </a:r>
            <a:r>
              <a:rPr lang="ko" sz="3000" b="1" dirty="0">
                <a:latin typeface="Catamaran"/>
                <a:ea typeface="Catamaran"/>
                <a:cs typeface="Catamaran"/>
                <a:sym typeface="Catamaran"/>
              </a:rPr>
              <a:t>. </a:t>
            </a:r>
            <a:r>
              <a:rPr lang="ko" sz="3000" b="1" dirty="0">
                <a:latin typeface="Gothic A1"/>
                <a:ea typeface="Gothic A1"/>
                <a:cs typeface="Gothic A1"/>
                <a:sym typeface="Gothic A1"/>
              </a:rPr>
              <a:t>추후 응용 가능성</a:t>
            </a:r>
            <a:endParaRPr sz="3000" b="1" dirty="0"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CC06E3-8086-42A4-8CBB-2018A0212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556" y="944827"/>
            <a:ext cx="4861651" cy="363899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7"/>
          <p:cNvSpPr txBox="1"/>
          <p:nvPr/>
        </p:nvSpPr>
        <p:spPr>
          <a:xfrm>
            <a:off x="2610450" y="2664625"/>
            <a:ext cx="3923100" cy="14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100">
                <a:solidFill>
                  <a:srgbClr val="FFFFFF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감사합니다</a:t>
            </a:r>
            <a:endParaRPr sz="2100">
              <a:solidFill>
                <a:srgbClr val="FFFFFF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</p:txBody>
      </p:sp>
      <p:sp>
        <p:nvSpPr>
          <p:cNvPr id="521" name="Google Shape;521;p57"/>
          <p:cNvSpPr txBox="1"/>
          <p:nvPr/>
        </p:nvSpPr>
        <p:spPr>
          <a:xfrm>
            <a:off x="2894850" y="1905900"/>
            <a:ext cx="3354300" cy="13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200" b="1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Q &amp; A</a:t>
            </a:r>
            <a:endParaRPr sz="72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F8B1256-B7C7-4939-A6AB-22EDC623D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348"/>
            <a:ext cx="9144000" cy="412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72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9"/>
          <p:cNvSpPr txBox="1">
            <a:spLocks noGrp="1"/>
          </p:cNvSpPr>
          <p:nvPr>
            <p:ph type="title" idx="4294967295"/>
          </p:nvPr>
        </p:nvSpPr>
        <p:spPr>
          <a:xfrm>
            <a:off x="311700" y="947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모델 구조 및 학습 </a:t>
            </a:r>
            <a:r>
              <a:rPr lang="ko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: </a:t>
            </a:r>
            <a:r>
              <a:rPr lang="en-US" altLang="ko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Optimizer</a:t>
            </a:r>
            <a:endParaRPr sz="2400" b="1" dirty="0"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E1CC8940-36C3-4C5D-9744-040EB76FD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55" y="667429"/>
            <a:ext cx="3171600" cy="245543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B918B3E-D803-4C4C-910A-C34D5AA85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411" y="829929"/>
            <a:ext cx="5699234" cy="261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19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9"/>
          <p:cNvSpPr txBox="1">
            <a:spLocks noGrp="1"/>
          </p:cNvSpPr>
          <p:nvPr>
            <p:ph type="title" idx="4294967295"/>
          </p:nvPr>
        </p:nvSpPr>
        <p:spPr>
          <a:xfrm>
            <a:off x="311700" y="947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모델 구조 및 학습 </a:t>
            </a:r>
            <a:r>
              <a:rPr lang="ko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: </a:t>
            </a:r>
            <a:r>
              <a:rPr lang="en-US" altLang="ko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Optimizer</a:t>
            </a:r>
            <a:endParaRPr sz="2400" b="1" dirty="0"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E1CC8940-36C3-4C5D-9744-040EB76FD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55" y="667429"/>
            <a:ext cx="3171600" cy="245543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B918B3E-D803-4C4C-910A-C34D5AA85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411" y="829929"/>
            <a:ext cx="5699234" cy="26107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C84A0B1-B85F-4158-B55E-FEE833B593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2806" y="0"/>
            <a:ext cx="56854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738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>
            <a:spLocks noGrp="1"/>
          </p:cNvSpPr>
          <p:nvPr>
            <p:ph type="ctrTitle" idx="6"/>
          </p:nvPr>
        </p:nvSpPr>
        <p:spPr>
          <a:xfrm>
            <a:off x="3882500" y="907525"/>
            <a:ext cx="118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목표</a:t>
            </a:r>
            <a:endParaRPr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241" name="Google Shape;241;p42"/>
          <p:cNvSpPr txBox="1"/>
          <p:nvPr/>
        </p:nvSpPr>
        <p:spPr>
          <a:xfrm>
            <a:off x="1047000" y="1527050"/>
            <a:ext cx="80970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 dirty="0">
                <a:latin typeface="Gothic A1"/>
                <a:ea typeface="Gothic A1"/>
                <a:cs typeface="Gothic A1"/>
                <a:sym typeface="Gothic A1"/>
              </a:rPr>
              <a:t>CNN을 사용하여 </a:t>
            </a:r>
            <a:endParaRPr lang="en-US" altLang="ko" sz="2300" dirty="0"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300" dirty="0">
                <a:latin typeface="Gothic A1"/>
                <a:ea typeface="Gothic A1"/>
                <a:cs typeface="Gothic A1"/>
                <a:sym typeface="Gothic A1"/>
              </a:rPr>
              <a:t>치아의 나이구간을 추정하는 네트워크를 구현</a:t>
            </a:r>
          </a:p>
        </p:txBody>
      </p:sp>
      <p:sp>
        <p:nvSpPr>
          <p:cNvPr id="242" name="Google Shape;242;p42"/>
          <p:cNvSpPr txBox="1">
            <a:spLocks noGrp="1"/>
          </p:cNvSpPr>
          <p:nvPr>
            <p:ph type="ctrTitle" idx="6"/>
          </p:nvPr>
        </p:nvSpPr>
        <p:spPr>
          <a:xfrm>
            <a:off x="3882500" y="2728900"/>
            <a:ext cx="118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가치</a:t>
            </a:r>
            <a:endParaRPr dirty="0"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243" name="Google Shape;243;p42"/>
          <p:cNvSpPr/>
          <p:nvPr/>
        </p:nvSpPr>
        <p:spPr>
          <a:xfrm flipH="1">
            <a:off x="731600" y="1527048"/>
            <a:ext cx="106800" cy="94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42"/>
          <p:cNvSpPr/>
          <p:nvPr/>
        </p:nvSpPr>
        <p:spPr>
          <a:xfrm flipH="1">
            <a:off x="731600" y="3475652"/>
            <a:ext cx="106800" cy="94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42"/>
          <p:cNvSpPr txBox="1"/>
          <p:nvPr/>
        </p:nvSpPr>
        <p:spPr>
          <a:xfrm>
            <a:off x="1047000" y="3475654"/>
            <a:ext cx="80970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300" dirty="0">
                <a:latin typeface="Gothic A1"/>
                <a:ea typeface="Gothic A1"/>
                <a:cs typeface="Gothic A1"/>
                <a:sym typeface="Gothic A1"/>
              </a:rPr>
              <a:t>다양한 분야</a:t>
            </a:r>
            <a:r>
              <a:rPr lang="en-US" altLang="ko-KR" sz="2300" dirty="0">
                <a:latin typeface="Gothic A1"/>
                <a:ea typeface="Gothic A1"/>
                <a:cs typeface="Gothic A1"/>
                <a:sym typeface="Gothic A1"/>
              </a:rPr>
              <a:t>(</a:t>
            </a:r>
            <a:r>
              <a:rPr lang="ko-KR" altLang="en-US" sz="2300" dirty="0" err="1">
                <a:latin typeface="Gothic A1"/>
                <a:ea typeface="Gothic A1"/>
                <a:cs typeface="Gothic A1"/>
                <a:sym typeface="Gothic A1"/>
              </a:rPr>
              <a:t>범죄에서의분야</a:t>
            </a:r>
            <a:r>
              <a:rPr lang="en-US" altLang="ko-KR" sz="2300" dirty="0">
                <a:latin typeface="Gothic A1"/>
                <a:ea typeface="Gothic A1"/>
                <a:cs typeface="Gothic A1"/>
                <a:sym typeface="Gothic A1"/>
              </a:rPr>
              <a:t>)</a:t>
            </a:r>
            <a:r>
              <a:rPr lang="ko-KR" altLang="en-US" sz="2300" dirty="0">
                <a:latin typeface="Gothic A1"/>
                <a:ea typeface="Gothic A1"/>
                <a:cs typeface="Gothic A1"/>
                <a:sym typeface="Gothic A1"/>
              </a:rPr>
              <a:t>에서</a:t>
            </a:r>
            <a:endParaRPr lang="en-US" altLang="ko-KR" sz="2300" dirty="0"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300" dirty="0">
                <a:latin typeface="Gothic A1"/>
                <a:ea typeface="Gothic A1"/>
                <a:cs typeface="Gothic A1"/>
                <a:sym typeface="Gothic A1"/>
              </a:rPr>
              <a:t>활용가능성 </a:t>
            </a:r>
            <a:endParaRPr lang="en-US" altLang="ko-KR" sz="2300" dirty="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246" name="Google Shape;246;p42"/>
          <p:cNvSpPr/>
          <p:nvPr/>
        </p:nvSpPr>
        <p:spPr>
          <a:xfrm>
            <a:off x="3972757" y="965195"/>
            <a:ext cx="372159" cy="372159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" name="Google Shape;247;p42"/>
          <p:cNvGrpSpPr/>
          <p:nvPr/>
        </p:nvGrpSpPr>
        <p:grpSpPr>
          <a:xfrm>
            <a:off x="3992458" y="2855619"/>
            <a:ext cx="332761" cy="234066"/>
            <a:chOff x="7989683" y="2350207"/>
            <a:chExt cx="332761" cy="234066"/>
          </a:xfrm>
        </p:grpSpPr>
        <p:sp>
          <p:nvSpPr>
            <p:cNvPr id="248" name="Google Shape;248;p42"/>
            <p:cNvSpPr/>
            <p:nvPr/>
          </p:nvSpPr>
          <p:spPr>
            <a:xfrm>
              <a:off x="8258902" y="2396188"/>
              <a:ext cx="29119" cy="22101"/>
            </a:xfrm>
            <a:custGeom>
              <a:avLst/>
              <a:gdLst/>
              <a:ahLst/>
              <a:cxnLst/>
              <a:rect l="l" t="t" r="r" b="b"/>
              <a:pathLst>
                <a:path w="917" h="696" extrusionOk="0">
                  <a:moveTo>
                    <a:pt x="165" y="0"/>
                  </a:moveTo>
                  <a:cubicBezTo>
                    <a:pt x="114" y="0"/>
                    <a:pt x="64" y="22"/>
                    <a:pt x="36" y="64"/>
                  </a:cubicBezTo>
                  <a:cubicBezTo>
                    <a:pt x="0" y="148"/>
                    <a:pt x="12" y="243"/>
                    <a:pt x="84" y="291"/>
                  </a:cubicBezTo>
                  <a:cubicBezTo>
                    <a:pt x="262" y="410"/>
                    <a:pt x="441" y="529"/>
                    <a:pt x="631" y="660"/>
                  </a:cubicBezTo>
                  <a:cubicBezTo>
                    <a:pt x="667" y="684"/>
                    <a:pt x="691" y="695"/>
                    <a:pt x="726" y="695"/>
                  </a:cubicBezTo>
                  <a:cubicBezTo>
                    <a:pt x="762" y="695"/>
                    <a:pt x="834" y="660"/>
                    <a:pt x="857" y="624"/>
                  </a:cubicBezTo>
                  <a:cubicBezTo>
                    <a:pt x="917" y="565"/>
                    <a:pt x="893" y="457"/>
                    <a:pt x="810" y="398"/>
                  </a:cubicBezTo>
                  <a:cubicBezTo>
                    <a:pt x="619" y="267"/>
                    <a:pt x="441" y="148"/>
                    <a:pt x="262" y="29"/>
                  </a:cubicBezTo>
                  <a:cubicBezTo>
                    <a:pt x="234" y="10"/>
                    <a:pt x="199" y="0"/>
                    <a:pt x="1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42"/>
            <p:cNvSpPr/>
            <p:nvPr/>
          </p:nvSpPr>
          <p:spPr>
            <a:xfrm>
              <a:off x="8051320" y="2350207"/>
              <a:ext cx="194753" cy="49919"/>
            </a:xfrm>
            <a:custGeom>
              <a:avLst/>
              <a:gdLst/>
              <a:ahLst/>
              <a:cxnLst/>
              <a:rect l="l" t="t" r="r" b="b"/>
              <a:pathLst>
                <a:path w="6133" h="1572" extrusionOk="0">
                  <a:moveTo>
                    <a:pt x="3299" y="0"/>
                  </a:moveTo>
                  <a:cubicBezTo>
                    <a:pt x="2501" y="0"/>
                    <a:pt x="1441" y="417"/>
                    <a:pt x="108" y="1274"/>
                  </a:cubicBezTo>
                  <a:cubicBezTo>
                    <a:pt x="24" y="1322"/>
                    <a:pt x="1" y="1429"/>
                    <a:pt x="60" y="1501"/>
                  </a:cubicBezTo>
                  <a:cubicBezTo>
                    <a:pt x="84" y="1548"/>
                    <a:pt x="144" y="1572"/>
                    <a:pt x="191" y="1572"/>
                  </a:cubicBezTo>
                  <a:cubicBezTo>
                    <a:pt x="227" y="1572"/>
                    <a:pt x="251" y="1560"/>
                    <a:pt x="286" y="1548"/>
                  </a:cubicBezTo>
                  <a:cubicBezTo>
                    <a:pt x="1572" y="727"/>
                    <a:pt x="2560" y="322"/>
                    <a:pt x="3299" y="322"/>
                  </a:cubicBezTo>
                  <a:cubicBezTo>
                    <a:pt x="3954" y="322"/>
                    <a:pt x="4787" y="643"/>
                    <a:pt x="5859" y="1262"/>
                  </a:cubicBezTo>
                  <a:cubicBezTo>
                    <a:pt x="5885" y="1277"/>
                    <a:pt x="5912" y="1284"/>
                    <a:pt x="5939" y="1284"/>
                  </a:cubicBezTo>
                  <a:cubicBezTo>
                    <a:pt x="5997" y="1284"/>
                    <a:pt x="6052" y="1252"/>
                    <a:pt x="6085" y="1203"/>
                  </a:cubicBezTo>
                  <a:cubicBezTo>
                    <a:pt x="6132" y="1131"/>
                    <a:pt x="6097" y="1024"/>
                    <a:pt x="6025" y="977"/>
                  </a:cubicBezTo>
                  <a:cubicBezTo>
                    <a:pt x="4906" y="322"/>
                    <a:pt x="4013" y="0"/>
                    <a:pt x="3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2"/>
            <p:cNvSpPr/>
            <p:nvPr/>
          </p:nvSpPr>
          <p:spPr>
            <a:xfrm>
              <a:off x="7989683" y="2378183"/>
              <a:ext cx="332761" cy="206090"/>
            </a:xfrm>
            <a:custGeom>
              <a:avLst/>
              <a:gdLst/>
              <a:ahLst/>
              <a:cxnLst/>
              <a:rect l="l" t="t" r="r" b="b"/>
              <a:pathLst>
                <a:path w="10479" h="6490" extrusionOk="0">
                  <a:moveTo>
                    <a:pt x="5240" y="334"/>
                  </a:moveTo>
                  <a:cubicBezTo>
                    <a:pt x="6597" y="334"/>
                    <a:pt x="9276" y="2453"/>
                    <a:pt x="10086" y="3096"/>
                  </a:cubicBezTo>
                  <a:cubicBezTo>
                    <a:pt x="10121" y="3132"/>
                    <a:pt x="10157" y="3179"/>
                    <a:pt x="10157" y="3239"/>
                  </a:cubicBezTo>
                  <a:cubicBezTo>
                    <a:pt x="10157" y="3298"/>
                    <a:pt x="10121" y="3346"/>
                    <a:pt x="10086" y="3394"/>
                  </a:cubicBezTo>
                  <a:cubicBezTo>
                    <a:pt x="9288" y="4025"/>
                    <a:pt x="6597" y="6144"/>
                    <a:pt x="5240" y="6144"/>
                  </a:cubicBezTo>
                  <a:cubicBezTo>
                    <a:pt x="3894" y="6144"/>
                    <a:pt x="1215" y="4025"/>
                    <a:pt x="406" y="3394"/>
                  </a:cubicBezTo>
                  <a:cubicBezTo>
                    <a:pt x="358" y="3346"/>
                    <a:pt x="334" y="3298"/>
                    <a:pt x="334" y="3239"/>
                  </a:cubicBezTo>
                  <a:cubicBezTo>
                    <a:pt x="334" y="3179"/>
                    <a:pt x="358" y="3120"/>
                    <a:pt x="406" y="3096"/>
                  </a:cubicBezTo>
                  <a:cubicBezTo>
                    <a:pt x="1192" y="2453"/>
                    <a:pt x="3894" y="334"/>
                    <a:pt x="5240" y="334"/>
                  </a:cubicBezTo>
                  <a:close/>
                  <a:moveTo>
                    <a:pt x="5240" y="0"/>
                  </a:moveTo>
                  <a:cubicBezTo>
                    <a:pt x="3811" y="0"/>
                    <a:pt x="1239" y="1977"/>
                    <a:pt x="191" y="2822"/>
                  </a:cubicBezTo>
                  <a:cubicBezTo>
                    <a:pt x="84" y="2929"/>
                    <a:pt x="1" y="3072"/>
                    <a:pt x="1" y="3239"/>
                  </a:cubicBezTo>
                  <a:cubicBezTo>
                    <a:pt x="1" y="3406"/>
                    <a:pt x="84" y="3548"/>
                    <a:pt x="191" y="3656"/>
                  </a:cubicBezTo>
                  <a:cubicBezTo>
                    <a:pt x="1239" y="4501"/>
                    <a:pt x="3811" y="6489"/>
                    <a:pt x="5240" y="6489"/>
                  </a:cubicBezTo>
                  <a:cubicBezTo>
                    <a:pt x="6657" y="6489"/>
                    <a:pt x="9252" y="4501"/>
                    <a:pt x="10288" y="3656"/>
                  </a:cubicBezTo>
                  <a:cubicBezTo>
                    <a:pt x="10407" y="3548"/>
                    <a:pt x="10478" y="3406"/>
                    <a:pt x="10478" y="3239"/>
                  </a:cubicBezTo>
                  <a:cubicBezTo>
                    <a:pt x="10478" y="3072"/>
                    <a:pt x="10407" y="2929"/>
                    <a:pt x="10288" y="2822"/>
                  </a:cubicBezTo>
                  <a:cubicBezTo>
                    <a:pt x="9252" y="1977"/>
                    <a:pt x="6668" y="0"/>
                    <a:pt x="52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2"/>
            <p:cNvSpPr/>
            <p:nvPr/>
          </p:nvSpPr>
          <p:spPr>
            <a:xfrm>
              <a:off x="8081201" y="2405746"/>
              <a:ext cx="151598" cy="149884"/>
            </a:xfrm>
            <a:custGeom>
              <a:avLst/>
              <a:gdLst/>
              <a:ahLst/>
              <a:cxnLst/>
              <a:rect l="l" t="t" r="r" b="b"/>
              <a:pathLst>
                <a:path w="4774" h="4720" extrusionOk="0">
                  <a:moveTo>
                    <a:pt x="2351" y="1"/>
                  </a:moveTo>
                  <a:cubicBezTo>
                    <a:pt x="2329" y="1"/>
                    <a:pt x="2308" y="1"/>
                    <a:pt x="2286" y="2"/>
                  </a:cubicBezTo>
                  <a:cubicBezTo>
                    <a:pt x="1048" y="49"/>
                    <a:pt x="36" y="1049"/>
                    <a:pt x="12" y="2288"/>
                  </a:cubicBezTo>
                  <a:cubicBezTo>
                    <a:pt x="0" y="2907"/>
                    <a:pt x="203" y="3478"/>
                    <a:pt x="572" y="3907"/>
                  </a:cubicBezTo>
                  <a:cubicBezTo>
                    <a:pt x="602" y="3943"/>
                    <a:pt x="646" y="3960"/>
                    <a:pt x="691" y="3960"/>
                  </a:cubicBezTo>
                  <a:cubicBezTo>
                    <a:pt x="735" y="3960"/>
                    <a:pt x="780" y="3943"/>
                    <a:pt x="810" y="3907"/>
                  </a:cubicBezTo>
                  <a:cubicBezTo>
                    <a:pt x="869" y="3847"/>
                    <a:pt x="869" y="3740"/>
                    <a:pt x="810" y="3681"/>
                  </a:cubicBezTo>
                  <a:cubicBezTo>
                    <a:pt x="488" y="3312"/>
                    <a:pt x="310" y="2800"/>
                    <a:pt x="322" y="2264"/>
                  </a:cubicBezTo>
                  <a:cubicBezTo>
                    <a:pt x="369" y="1228"/>
                    <a:pt x="1215" y="383"/>
                    <a:pt x="2262" y="335"/>
                  </a:cubicBezTo>
                  <a:cubicBezTo>
                    <a:pt x="2297" y="333"/>
                    <a:pt x="2332" y="332"/>
                    <a:pt x="2366" y="332"/>
                  </a:cubicBezTo>
                  <a:cubicBezTo>
                    <a:pt x="3487" y="332"/>
                    <a:pt x="4416" y="1263"/>
                    <a:pt x="4382" y="2407"/>
                  </a:cubicBezTo>
                  <a:cubicBezTo>
                    <a:pt x="4370" y="3478"/>
                    <a:pt x="3489" y="4347"/>
                    <a:pt x="2417" y="4395"/>
                  </a:cubicBezTo>
                  <a:cubicBezTo>
                    <a:pt x="2394" y="4396"/>
                    <a:pt x="2371" y="4396"/>
                    <a:pt x="2348" y="4396"/>
                  </a:cubicBezTo>
                  <a:cubicBezTo>
                    <a:pt x="2003" y="4396"/>
                    <a:pt x="1671" y="4313"/>
                    <a:pt x="1381" y="4157"/>
                  </a:cubicBezTo>
                  <a:cubicBezTo>
                    <a:pt x="1355" y="4141"/>
                    <a:pt x="1323" y="4132"/>
                    <a:pt x="1290" y="4132"/>
                  </a:cubicBezTo>
                  <a:cubicBezTo>
                    <a:pt x="1248" y="4132"/>
                    <a:pt x="1206" y="4147"/>
                    <a:pt x="1179" y="4181"/>
                  </a:cubicBezTo>
                  <a:cubicBezTo>
                    <a:pt x="1108" y="4264"/>
                    <a:pt x="1119" y="4395"/>
                    <a:pt x="1227" y="4443"/>
                  </a:cubicBezTo>
                  <a:cubicBezTo>
                    <a:pt x="1540" y="4615"/>
                    <a:pt x="1902" y="4720"/>
                    <a:pt x="2287" y="4720"/>
                  </a:cubicBezTo>
                  <a:cubicBezTo>
                    <a:pt x="2326" y="4720"/>
                    <a:pt x="2366" y="4719"/>
                    <a:pt x="2405" y="4716"/>
                  </a:cubicBezTo>
                  <a:cubicBezTo>
                    <a:pt x="3655" y="4693"/>
                    <a:pt x="4679" y="3681"/>
                    <a:pt x="4715" y="2442"/>
                  </a:cubicBezTo>
                  <a:cubicBezTo>
                    <a:pt x="4774" y="1095"/>
                    <a:pt x="3690" y="1"/>
                    <a:pt x="23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42"/>
            <p:cNvSpPr/>
            <p:nvPr/>
          </p:nvSpPr>
          <p:spPr>
            <a:xfrm>
              <a:off x="8115973" y="2440550"/>
              <a:ext cx="80562" cy="80213"/>
            </a:xfrm>
            <a:custGeom>
              <a:avLst/>
              <a:gdLst/>
              <a:ahLst/>
              <a:cxnLst/>
              <a:rect l="l" t="t" r="r" b="b"/>
              <a:pathLst>
                <a:path w="2537" h="2526" extrusionOk="0">
                  <a:moveTo>
                    <a:pt x="1263" y="1"/>
                  </a:moveTo>
                  <a:cubicBezTo>
                    <a:pt x="572" y="1"/>
                    <a:pt x="1" y="561"/>
                    <a:pt x="1" y="1263"/>
                  </a:cubicBezTo>
                  <a:cubicBezTo>
                    <a:pt x="1" y="1965"/>
                    <a:pt x="572" y="2525"/>
                    <a:pt x="1263" y="2525"/>
                  </a:cubicBezTo>
                  <a:cubicBezTo>
                    <a:pt x="1965" y="2525"/>
                    <a:pt x="2537" y="1965"/>
                    <a:pt x="2537" y="1263"/>
                  </a:cubicBezTo>
                  <a:cubicBezTo>
                    <a:pt x="2537" y="1168"/>
                    <a:pt x="2453" y="1096"/>
                    <a:pt x="2370" y="1096"/>
                  </a:cubicBezTo>
                  <a:cubicBezTo>
                    <a:pt x="2275" y="1096"/>
                    <a:pt x="2203" y="1168"/>
                    <a:pt x="2203" y="1263"/>
                  </a:cubicBezTo>
                  <a:cubicBezTo>
                    <a:pt x="2203" y="1787"/>
                    <a:pt x="1787" y="2204"/>
                    <a:pt x="1263" y="2204"/>
                  </a:cubicBezTo>
                  <a:cubicBezTo>
                    <a:pt x="751" y="2204"/>
                    <a:pt x="334" y="1787"/>
                    <a:pt x="334" y="1263"/>
                  </a:cubicBezTo>
                  <a:cubicBezTo>
                    <a:pt x="334" y="739"/>
                    <a:pt x="751" y="322"/>
                    <a:pt x="1263" y="322"/>
                  </a:cubicBezTo>
                  <a:cubicBezTo>
                    <a:pt x="1358" y="322"/>
                    <a:pt x="1429" y="251"/>
                    <a:pt x="1429" y="156"/>
                  </a:cubicBezTo>
                  <a:cubicBezTo>
                    <a:pt x="1429" y="72"/>
                    <a:pt x="1358" y="1"/>
                    <a:pt x="1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42"/>
            <p:cNvSpPr/>
            <p:nvPr/>
          </p:nvSpPr>
          <p:spPr>
            <a:xfrm>
              <a:off x="8164749" y="2447377"/>
              <a:ext cx="24610" cy="24610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608" y="0"/>
                    <a:pt x="3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" name="Google Shape;254;p42"/>
          <p:cNvSpPr txBox="1"/>
          <p:nvPr/>
        </p:nvSpPr>
        <p:spPr>
          <a:xfrm>
            <a:off x="0" y="76200"/>
            <a:ext cx="91440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 dirty="0">
                <a:latin typeface="Catamaran"/>
                <a:ea typeface="Catamaran"/>
                <a:cs typeface="Catamaran"/>
                <a:sym typeface="Catamaran"/>
              </a:rPr>
              <a:t>0</a:t>
            </a:r>
            <a:r>
              <a:rPr lang="en-US" altLang="ko-KR" sz="3000" b="1" dirty="0">
                <a:latin typeface="Catamaran"/>
                <a:ea typeface="Catamaran"/>
                <a:cs typeface="Catamaran"/>
                <a:sym typeface="Catamaran"/>
              </a:rPr>
              <a:t>1</a:t>
            </a:r>
            <a:r>
              <a:rPr lang="ko" sz="3000" b="1" dirty="0">
                <a:latin typeface="Catamaran"/>
                <a:ea typeface="Catamaran"/>
                <a:cs typeface="Catamaran"/>
                <a:sym typeface="Catamaran"/>
              </a:rPr>
              <a:t>. </a:t>
            </a:r>
            <a:r>
              <a:rPr lang="ko-KR" altLang="en-US" sz="3000" b="1" dirty="0">
                <a:latin typeface="Gothic A1"/>
                <a:ea typeface="Gothic A1"/>
                <a:cs typeface="Gothic A1"/>
                <a:sym typeface="Gothic A1"/>
              </a:rPr>
              <a:t>연구목표</a:t>
            </a:r>
            <a:endParaRPr sz="3000" b="1" dirty="0"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6"/>
          <p:cNvSpPr txBox="1">
            <a:spLocks noGrp="1"/>
          </p:cNvSpPr>
          <p:nvPr>
            <p:ph type="title" idx="4294967295"/>
          </p:nvPr>
        </p:nvSpPr>
        <p:spPr>
          <a:xfrm>
            <a:off x="311700" y="1098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연구목표</a:t>
            </a:r>
            <a:endParaRPr sz="2400" b="1" dirty="0"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0D3B46-F2FA-431B-AAB2-7A63A3B54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327" y="804545"/>
            <a:ext cx="1066800" cy="14382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0128E2C-40F1-4B43-B9C3-5AAD795A4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5168" y="785495"/>
            <a:ext cx="1066800" cy="14573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1415134-0024-4F66-9D90-872239B96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009" y="795018"/>
            <a:ext cx="1066800" cy="14573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3244372-1644-4813-AE7B-FA76ADDBC3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6850" y="804545"/>
            <a:ext cx="1023597" cy="14573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7D1E4B5-3095-4D8F-A0F2-07D59053E3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9488" y="785495"/>
            <a:ext cx="1066800" cy="14192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9C12F10-90CF-4DD9-B497-343C770409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5329" y="785495"/>
            <a:ext cx="1059641" cy="140970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E7921E6-1C79-42FA-8A73-3D0E1F6149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486" y="803328"/>
            <a:ext cx="1066800" cy="14382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DAEF871-13D9-4C98-944D-10793EEEB5CE}"/>
              </a:ext>
            </a:extLst>
          </p:cNvPr>
          <p:cNvSpPr txBox="1"/>
          <p:nvPr/>
        </p:nvSpPr>
        <p:spPr>
          <a:xfrm>
            <a:off x="459719" y="2300114"/>
            <a:ext cx="574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0</a:t>
            </a:r>
            <a:r>
              <a:rPr lang="ko-KR" altLang="en-US" dirty="0"/>
              <a:t>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09ED0B0-6747-4D00-95FB-CB4650AE51A2}"/>
              </a:ext>
            </a:extLst>
          </p:cNvPr>
          <p:cNvSpPr txBox="1"/>
          <p:nvPr/>
        </p:nvSpPr>
        <p:spPr>
          <a:xfrm>
            <a:off x="1760786" y="2300114"/>
            <a:ext cx="574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</a:t>
            </a:r>
            <a:r>
              <a:rPr lang="ko-KR" altLang="en-US" dirty="0"/>
              <a:t>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336696-39EA-4428-92C2-8884E8A501E1}"/>
              </a:ext>
            </a:extLst>
          </p:cNvPr>
          <p:cNvSpPr txBox="1"/>
          <p:nvPr/>
        </p:nvSpPr>
        <p:spPr>
          <a:xfrm>
            <a:off x="2992581" y="2300113"/>
            <a:ext cx="574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</a:t>
            </a:r>
            <a:r>
              <a:rPr lang="ko-KR" altLang="en-US" dirty="0"/>
              <a:t>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E6C106-8F08-439E-9581-5E4A45FA3313}"/>
              </a:ext>
            </a:extLst>
          </p:cNvPr>
          <p:cNvSpPr txBox="1"/>
          <p:nvPr/>
        </p:nvSpPr>
        <p:spPr>
          <a:xfrm>
            <a:off x="4308763" y="2293815"/>
            <a:ext cx="574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30</a:t>
            </a:r>
            <a:r>
              <a:rPr lang="ko-KR" altLang="en-US" dirty="0"/>
              <a:t>대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B623FE-F618-43D4-9DE2-236D4B4B0667}"/>
              </a:ext>
            </a:extLst>
          </p:cNvPr>
          <p:cNvSpPr txBox="1"/>
          <p:nvPr/>
        </p:nvSpPr>
        <p:spPr>
          <a:xfrm>
            <a:off x="5466823" y="2325391"/>
            <a:ext cx="574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40</a:t>
            </a:r>
            <a:r>
              <a:rPr lang="ko-KR" altLang="en-US" dirty="0"/>
              <a:t>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47DB49E-E27E-4D84-8E27-C37ECB54EACE}"/>
              </a:ext>
            </a:extLst>
          </p:cNvPr>
          <p:cNvSpPr txBox="1"/>
          <p:nvPr/>
        </p:nvSpPr>
        <p:spPr>
          <a:xfrm>
            <a:off x="6698618" y="2282705"/>
            <a:ext cx="574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50</a:t>
            </a:r>
            <a:r>
              <a:rPr lang="ko-KR" altLang="en-US" dirty="0"/>
              <a:t>대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84807B-9A15-4BF5-87AC-8E1335DB858F}"/>
              </a:ext>
            </a:extLst>
          </p:cNvPr>
          <p:cNvSpPr txBox="1"/>
          <p:nvPr/>
        </p:nvSpPr>
        <p:spPr>
          <a:xfrm>
            <a:off x="7930413" y="2282704"/>
            <a:ext cx="574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60</a:t>
            </a:r>
            <a:r>
              <a:rPr lang="ko-KR" altLang="en-US" dirty="0"/>
              <a:t>대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01CC830-A9F2-44B1-A7E8-899569E92D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337" y="3063036"/>
            <a:ext cx="1066800" cy="143827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E150771-004C-4AAC-ADB9-4102A26C3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444" y="3050003"/>
            <a:ext cx="1066800" cy="143827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965EFE9E-1112-4F1C-BA7D-0DFC86806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845" y="3061631"/>
            <a:ext cx="1066800" cy="145732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93CEBFAA-608C-4DA3-A729-7E660FBD1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0645" y="3061631"/>
            <a:ext cx="1066800" cy="145732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822F4D17-29F3-4F8B-A265-B8763F5858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7445" y="3061631"/>
            <a:ext cx="1023597" cy="145732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26D2D26-24F5-4EE3-95D5-0EC0B15524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3806" y="3052135"/>
            <a:ext cx="1066800" cy="141922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071A370D-61DB-45F9-9456-19B186BACE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0606" y="3050003"/>
            <a:ext cx="1059641" cy="140970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4B29D10-69B5-4482-AB99-C71B3C24EAA6}"/>
              </a:ext>
            </a:extLst>
          </p:cNvPr>
          <p:cNvSpPr txBox="1"/>
          <p:nvPr/>
        </p:nvSpPr>
        <p:spPr>
          <a:xfrm>
            <a:off x="1280286" y="4659195"/>
            <a:ext cx="1163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0~19</a:t>
            </a:r>
            <a:r>
              <a:rPr lang="ko-KR" altLang="en-US" dirty="0"/>
              <a:t>세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F12EB72-57A6-49FA-8E34-443303E5BE6E}"/>
              </a:ext>
            </a:extLst>
          </p:cNvPr>
          <p:cNvSpPr txBox="1"/>
          <p:nvPr/>
        </p:nvSpPr>
        <p:spPr>
          <a:xfrm>
            <a:off x="4082341" y="4671218"/>
            <a:ext cx="1163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20~49</a:t>
            </a:r>
            <a:r>
              <a:rPr lang="ko-KR" altLang="en-US" dirty="0"/>
              <a:t>세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3B29407-CA45-4F5E-85CE-57F5FE68E76C}"/>
              </a:ext>
            </a:extLst>
          </p:cNvPr>
          <p:cNvSpPr txBox="1"/>
          <p:nvPr/>
        </p:nvSpPr>
        <p:spPr>
          <a:xfrm>
            <a:off x="6884397" y="4650164"/>
            <a:ext cx="1163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50</a:t>
            </a:r>
            <a:r>
              <a:rPr lang="ko-KR" altLang="en-US" dirty="0"/>
              <a:t>세 이상</a:t>
            </a:r>
          </a:p>
        </p:txBody>
      </p:sp>
    </p:spTree>
    <p:extLst>
      <p:ext uri="{BB962C8B-B14F-4D97-AF65-F5344CB8AC3E}">
        <p14:creationId xmlns:p14="http://schemas.microsoft.com/office/powerpoint/2010/main" val="4007090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9" name="Google Shape;259;p43"/>
          <p:cNvGraphicFramePr/>
          <p:nvPr>
            <p:extLst>
              <p:ext uri="{D42A27DB-BD31-4B8C-83A1-F6EECF244321}">
                <p14:modId xmlns:p14="http://schemas.microsoft.com/office/powerpoint/2010/main" val="1655127934"/>
              </p:ext>
            </p:extLst>
          </p:nvPr>
        </p:nvGraphicFramePr>
        <p:xfrm>
          <a:off x="363533" y="1460141"/>
          <a:ext cx="7583400" cy="2408956"/>
        </p:xfrm>
        <a:graphic>
          <a:graphicData uri="http://schemas.openxmlformats.org/drawingml/2006/table">
            <a:tbl>
              <a:tblPr>
                <a:noFill/>
                <a:tableStyleId>{474E4F16-85EC-4FA8-8434-EB572655CE47}</a:tableStyleId>
              </a:tblPr>
              <a:tblGrid>
                <a:gridCol w="1601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22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dirty="0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데이터 처리</a:t>
                      </a:r>
                      <a:endParaRPr sz="1600" dirty="0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2239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dirty="0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ML</a:t>
                      </a:r>
                      <a:endParaRPr sz="1600" dirty="0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2239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2239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61" name="Google Shape;26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4569" y="2683229"/>
            <a:ext cx="845800" cy="8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8834" y="2454069"/>
            <a:ext cx="1141176" cy="1141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3734" y="2623316"/>
            <a:ext cx="1290774" cy="69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0179" y="1543354"/>
            <a:ext cx="845800" cy="8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7929" y="1434454"/>
            <a:ext cx="1063625" cy="106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44379" y="1722529"/>
            <a:ext cx="1231578" cy="4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3"/>
          <p:cNvSpPr txBox="1"/>
          <p:nvPr/>
        </p:nvSpPr>
        <p:spPr>
          <a:xfrm>
            <a:off x="4377990" y="3318191"/>
            <a:ext cx="1063500" cy="9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275" name="Google Shape;275;p43"/>
          <p:cNvSpPr txBox="1">
            <a:spLocks noGrp="1"/>
          </p:cNvSpPr>
          <p:nvPr>
            <p:ph type="title" idx="4294967295"/>
          </p:nvPr>
        </p:nvSpPr>
        <p:spPr>
          <a:xfrm>
            <a:off x="311700" y="117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연구</a:t>
            </a:r>
            <a:r>
              <a:rPr lang="ko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 환경</a:t>
            </a:r>
            <a:r>
              <a:rPr lang="ko" sz="2400" b="1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endParaRPr sz="2400" b="1" dirty="0"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777F96-314A-4BF0-B1A7-06F93F988C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0770" y="2571750"/>
            <a:ext cx="1164618" cy="9058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3C16DA-BD77-4684-8F19-6F12E5B18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565" y="2498079"/>
            <a:ext cx="1049450" cy="121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5"/>
          <p:cNvSpPr/>
          <p:nvPr/>
        </p:nvSpPr>
        <p:spPr>
          <a:xfrm>
            <a:off x="1379484" y="2352997"/>
            <a:ext cx="352500" cy="9543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45"/>
          <p:cNvSpPr/>
          <p:nvPr/>
        </p:nvSpPr>
        <p:spPr>
          <a:xfrm>
            <a:off x="1386981" y="3878440"/>
            <a:ext cx="352500" cy="9543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45"/>
          <p:cNvSpPr/>
          <p:nvPr/>
        </p:nvSpPr>
        <p:spPr>
          <a:xfrm>
            <a:off x="1379484" y="947073"/>
            <a:ext cx="352500" cy="9543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45"/>
          <p:cNvSpPr txBox="1"/>
          <p:nvPr/>
        </p:nvSpPr>
        <p:spPr>
          <a:xfrm>
            <a:off x="1731984" y="2618797"/>
            <a:ext cx="22443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2 모델구조 및 학습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31" name="Google Shape;331;p45"/>
          <p:cNvSpPr txBox="1"/>
          <p:nvPr/>
        </p:nvSpPr>
        <p:spPr>
          <a:xfrm>
            <a:off x="5160375" y="4191640"/>
            <a:ext cx="18516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332" name="Google Shape;332;p45"/>
          <p:cNvSpPr txBox="1"/>
          <p:nvPr/>
        </p:nvSpPr>
        <p:spPr>
          <a:xfrm>
            <a:off x="1739326" y="4081421"/>
            <a:ext cx="22443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3 </a:t>
            </a:r>
            <a:r>
              <a:rPr lang="ko-KR" altLang="en-US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시각화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34" name="Google Shape;334;p45"/>
          <p:cNvSpPr txBox="1"/>
          <p:nvPr/>
        </p:nvSpPr>
        <p:spPr>
          <a:xfrm>
            <a:off x="1651918" y="1118879"/>
            <a:ext cx="5103605" cy="459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1</a:t>
            </a:r>
            <a:r>
              <a:rPr lang="en-US" altLang="ko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ko-KR" altLang="en-US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데이터 수집 </a:t>
            </a:r>
            <a:r>
              <a:rPr lang="en-US" altLang="ko-KR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: Image Augmentation</a:t>
            </a:r>
            <a:endParaRPr sz="1800" b="1" dirty="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35" name="Google Shape;335;p45"/>
          <p:cNvSpPr txBox="1"/>
          <p:nvPr/>
        </p:nvSpPr>
        <p:spPr>
          <a:xfrm>
            <a:off x="7998825" y="4191640"/>
            <a:ext cx="18516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336" name="Google Shape;336;p45"/>
          <p:cNvSpPr txBox="1"/>
          <p:nvPr/>
        </p:nvSpPr>
        <p:spPr>
          <a:xfrm>
            <a:off x="0" y="76200"/>
            <a:ext cx="27315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" sz="3000" b="1" dirty="0">
                <a:latin typeface="Catamaran"/>
                <a:ea typeface="Catamaran"/>
                <a:cs typeface="Catamaran"/>
                <a:sym typeface="Catamaran"/>
              </a:rPr>
              <a:t>0</a:t>
            </a:r>
            <a:r>
              <a:rPr lang="en-US" altLang="ko-KR" sz="3000" b="1" dirty="0">
                <a:latin typeface="Catamaran"/>
                <a:ea typeface="Catamaran"/>
                <a:cs typeface="Catamaran"/>
                <a:sym typeface="Catamaran"/>
              </a:rPr>
              <a:t>2</a:t>
            </a:r>
            <a:r>
              <a:rPr lang="ko" sz="3000" b="1" dirty="0">
                <a:latin typeface="Catamaran"/>
                <a:ea typeface="Catamaran"/>
                <a:cs typeface="Catamaran"/>
                <a:sym typeface="Catamaran"/>
              </a:rPr>
              <a:t>. </a:t>
            </a:r>
            <a:r>
              <a:rPr lang="ko-KR" altLang="en-US" sz="3000" b="1" dirty="0">
                <a:latin typeface="Gothic A1"/>
                <a:ea typeface="Gothic A1"/>
                <a:cs typeface="Gothic A1"/>
                <a:sym typeface="Gothic A1"/>
              </a:rPr>
              <a:t>연구</a:t>
            </a:r>
            <a:r>
              <a:rPr lang="ko" sz="3000" b="1" dirty="0">
                <a:latin typeface="Gothic A1"/>
                <a:ea typeface="Gothic A1"/>
                <a:cs typeface="Gothic A1"/>
                <a:sym typeface="Gothic A1"/>
              </a:rPr>
              <a:t> 내용</a:t>
            </a:r>
            <a:endParaRPr sz="3000" b="1" dirty="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21" name="Google Shape;321;p45"/>
          <p:cNvSpPr/>
          <p:nvPr/>
        </p:nvSpPr>
        <p:spPr>
          <a:xfrm rot="5400000">
            <a:off x="1325031" y="1236256"/>
            <a:ext cx="222300" cy="2223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45"/>
          <p:cNvSpPr/>
          <p:nvPr/>
        </p:nvSpPr>
        <p:spPr>
          <a:xfrm rot="5400000">
            <a:off x="1325031" y="4181621"/>
            <a:ext cx="222300" cy="2223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45"/>
          <p:cNvSpPr/>
          <p:nvPr/>
        </p:nvSpPr>
        <p:spPr>
          <a:xfrm rot="5400000">
            <a:off x="1325031" y="2691772"/>
            <a:ext cx="222300" cy="2223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6"/>
          <p:cNvSpPr txBox="1">
            <a:spLocks noGrp="1"/>
          </p:cNvSpPr>
          <p:nvPr>
            <p:ph type="title" idx="4294967295"/>
          </p:nvPr>
        </p:nvSpPr>
        <p:spPr>
          <a:xfrm>
            <a:off x="311700" y="117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연구 </a:t>
            </a:r>
            <a:r>
              <a:rPr lang="ko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: 데이터 수집</a:t>
            </a:r>
            <a:endParaRPr sz="2400" b="1" dirty="0"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86BFD7-A643-4D4D-8700-2ABB5D441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779085"/>
            <a:ext cx="3118172" cy="15590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5FEF808-F884-4F85-9305-47551CCC4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8844" y="825781"/>
            <a:ext cx="1066800" cy="1438275"/>
          </a:xfrm>
          <a:prstGeom prst="rect">
            <a:avLst/>
          </a:prstGeom>
          <a:ln w="38100">
            <a:solidFill>
              <a:schemeClr val="bg2">
                <a:lumMod val="40000"/>
                <a:lumOff val="6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4C67199-5B80-4708-8A1C-D4F08665B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760" y="825781"/>
            <a:ext cx="1066800" cy="1438275"/>
          </a:xfrm>
          <a:prstGeom prst="rect">
            <a:avLst/>
          </a:prstGeom>
          <a:ln w="38100">
            <a:solidFill>
              <a:schemeClr val="tx1">
                <a:lumMod val="40000"/>
                <a:lumOff val="6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61B17B5-2265-43AF-9860-56D99FFEC9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9760" y="3107788"/>
            <a:ext cx="1066800" cy="143827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4EAECE4-4EAA-4FBD-B1EE-9FDF350C9F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8844" y="3107788"/>
            <a:ext cx="1066800" cy="143827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AC14964-0AE7-4BBA-84D5-C8EC3A6363AA}"/>
              </a:ext>
            </a:extLst>
          </p:cNvPr>
          <p:cNvSpPr/>
          <p:nvPr/>
        </p:nvSpPr>
        <p:spPr>
          <a:xfrm>
            <a:off x="1337483" y="2228743"/>
            <a:ext cx="229521" cy="425736"/>
          </a:xfrm>
          <a:prstGeom prst="rect">
            <a:avLst/>
          </a:prstGeom>
          <a:noFill/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384D2CF-9D54-40FD-A730-7EAEAC87AE26}"/>
              </a:ext>
            </a:extLst>
          </p:cNvPr>
          <p:cNvSpPr/>
          <p:nvPr/>
        </p:nvSpPr>
        <p:spPr>
          <a:xfrm>
            <a:off x="2353790" y="2264056"/>
            <a:ext cx="229521" cy="390423"/>
          </a:xfrm>
          <a:prstGeom prst="rect">
            <a:avLst/>
          </a:prstGeom>
          <a:noFill/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5C946E8-B92F-4A61-BC5C-37011E6D8CE9}"/>
              </a:ext>
            </a:extLst>
          </p:cNvPr>
          <p:cNvSpPr/>
          <p:nvPr/>
        </p:nvSpPr>
        <p:spPr>
          <a:xfrm>
            <a:off x="1274644" y="2619745"/>
            <a:ext cx="292360" cy="4257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BD7C6C-B0BE-4F33-8730-4786DC75BE49}"/>
              </a:ext>
            </a:extLst>
          </p:cNvPr>
          <p:cNvSpPr/>
          <p:nvPr/>
        </p:nvSpPr>
        <p:spPr>
          <a:xfrm>
            <a:off x="2322371" y="2571749"/>
            <a:ext cx="292360" cy="473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627675-7073-42A2-AFC5-BAF20DDFC287}"/>
              </a:ext>
            </a:extLst>
          </p:cNvPr>
          <p:cNvCxnSpPr>
            <a:stCxn id="10" idx="3"/>
            <a:endCxn id="5" idx="1"/>
          </p:cNvCxnSpPr>
          <p:nvPr/>
        </p:nvCxnSpPr>
        <p:spPr>
          <a:xfrm flipV="1">
            <a:off x="1567004" y="1544919"/>
            <a:ext cx="2701840" cy="896692"/>
          </a:xfrm>
          <a:prstGeom prst="straightConnector1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EF41DB3-A938-4B81-BD98-79257F0FD13F}"/>
              </a:ext>
            </a:extLst>
          </p:cNvPr>
          <p:cNvCxnSpPr>
            <a:stCxn id="17" idx="3"/>
            <a:endCxn id="6" idx="1"/>
          </p:cNvCxnSpPr>
          <p:nvPr/>
        </p:nvCxnSpPr>
        <p:spPr>
          <a:xfrm flipV="1">
            <a:off x="2583311" y="1544919"/>
            <a:ext cx="3936449" cy="914349"/>
          </a:xfrm>
          <a:prstGeom prst="straightConnector1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A3E9294-96AC-4313-81E4-67F6E40BCF8A}"/>
              </a:ext>
            </a:extLst>
          </p:cNvPr>
          <p:cNvCxnSpPr>
            <a:stCxn id="18" idx="3"/>
            <a:endCxn id="8" idx="1"/>
          </p:cNvCxnSpPr>
          <p:nvPr/>
        </p:nvCxnSpPr>
        <p:spPr>
          <a:xfrm>
            <a:off x="1567004" y="2832613"/>
            <a:ext cx="2701840" cy="99431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D8D9743-1CBF-49BF-A40A-F2E5ACF45345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2614731" y="2808615"/>
            <a:ext cx="3905029" cy="10183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F9EC06C-7478-4113-9E67-4AE9E89A0D52}"/>
              </a:ext>
            </a:extLst>
          </p:cNvPr>
          <p:cNvSpPr txBox="1"/>
          <p:nvPr/>
        </p:nvSpPr>
        <p:spPr>
          <a:xfrm>
            <a:off x="4551535" y="2459267"/>
            <a:ext cx="602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16</a:t>
            </a:r>
            <a:r>
              <a:rPr lang="ko-KR" altLang="en-US" dirty="0"/>
              <a:t>번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3A83E4-CB89-4B68-B3CA-BE5A2787FC6B}"/>
              </a:ext>
            </a:extLst>
          </p:cNvPr>
          <p:cNvSpPr txBox="1"/>
          <p:nvPr/>
        </p:nvSpPr>
        <p:spPr>
          <a:xfrm>
            <a:off x="6751982" y="2459266"/>
            <a:ext cx="602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26</a:t>
            </a:r>
            <a:r>
              <a:rPr lang="ko-KR" altLang="en-US" dirty="0"/>
              <a:t>번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697778-466B-4053-A257-00D8D2E316F8}"/>
              </a:ext>
            </a:extLst>
          </p:cNvPr>
          <p:cNvSpPr txBox="1"/>
          <p:nvPr/>
        </p:nvSpPr>
        <p:spPr>
          <a:xfrm>
            <a:off x="4551535" y="4691347"/>
            <a:ext cx="602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36</a:t>
            </a:r>
            <a:r>
              <a:rPr lang="ko-KR" altLang="en-US" dirty="0"/>
              <a:t>번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859D47-69F5-4279-9CF8-B1E13E093C4E}"/>
              </a:ext>
            </a:extLst>
          </p:cNvPr>
          <p:cNvSpPr txBox="1"/>
          <p:nvPr/>
        </p:nvSpPr>
        <p:spPr>
          <a:xfrm>
            <a:off x="6751982" y="4691347"/>
            <a:ext cx="602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46</a:t>
            </a:r>
            <a:r>
              <a:rPr lang="ko-KR" altLang="en-US" dirty="0"/>
              <a:t>번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D8A21B-A152-45F3-81A5-853646FFB860}"/>
              </a:ext>
            </a:extLst>
          </p:cNvPr>
          <p:cNvSpPr txBox="1"/>
          <p:nvPr/>
        </p:nvSpPr>
        <p:spPr>
          <a:xfrm>
            <a:off x="1110270" y="3599035"/>
            <a:ext cx="1711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파노라마 이미지</a:t>
            </a:r>
          </a:p>
        </p:txBody>
      </p:sp>
    </p:spTree>
    <p:extLst>
      <p:ext uri="{BB962C8B-B14F-4D97-AF65-F5344CB8AC3E}">
        <p14:creationId xmlns:p14="http://schemas.microsoft.com/office/powerpoint/2010/main" val="920205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7"/>
          <p:cNvSpPr txBox="1">
            <a:spLocks noGrp="1"/>
          </p:cNvSpPr>
          <p:nvPr>
            <p:ph type="title" idx="4294967295"/>
          </p:nvPr>
        </p:nvSpPr>
        <p:spPr>
          <a:xfrm>
            <a:off x="311700" y="10228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연구 </a:t>
            </a:r>
            <a:r>
              <a:rPr lang="ko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: </a:t>
            </a:r>
            <a:r>
              <a:rPr lang="ko" sz="2400" b="0" dirty="0">
                <a:solidFill>
                  <a:srgbClr val="434343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Image Augmentation</a:t>
            </a:r>
            <a:endParaRPr sz="2400" b="0" dirty="0">
              <a:solidFill>
                <a:srgbClr val="434343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FF055C6-0DB7-4944-BC96-4F0946984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822" y="1071246"/>
            <a:ext cx="1066800" cy="14573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20ACF32-AB9A-4D87-BD3D-44375B269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7870" y="1071246"/>
            <a:ext cx="1066800" cy="14573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41D372-AEEB-42E9-97D5-3A6559BD00F5}"/>
              </a:ext>
            </a:extLst>
          </p:cNvPr>
          <p:cNvSpPr txBox="1"/>
          <p:nvPr/>
        </p:nvSpPr>
        <p:spPr>
          <a:xfrm>
            <a:off x="2338270" y="2631182"/>
            <a:ext cx="1254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Brightness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5BBF04D-C4AC-4027-81E1-D9F8DAD03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888" y="1071246"/>
            <a:ext cx="1066800" cy="14382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BAA2F9E-5131-4A76-BF6A-3424CF038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3936" y="1071245"/>
            <a:ext cx="1066800" cy="14382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39138E8-BEC2-43E1-B7E9-2E5C30D59254}"/>
              </a:ext>
            </a:extLst>
          </p:cNvPr>
          <p:cNvSpPr txBox="1"/>
          <p:nvPr/>
        </p:nvSpPr>
        <p:spPr>
          <a:xfrm>
            <a:off x="5078321" y="2631181"/>
            <a:ext cx="1171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Rotation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6FADAED-AB31-4F02-908B-350FC72716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8822" y="3282660"/>
            <a:ext cx="1066800" cy="14478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1E45629-CC46-4572-B554-B2C0AFCEF1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1170" y="3282660"/>
            <a:ext cx="1066800" cy="1447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50451A-4730-4980-B84E-1D4E67371A14}"/>
              </a:ext>
            </a:extLst>
          </p:cNvPr>
          <p:cNvSpPr txBox="1"/>
          <p:nvPr/>
        </p:nvSpPr>
        <p:spPr>
          <a:xfrm>
            <a:off x="2164458" y="4835723"/>
            <a:ext cx="1428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Horizontal Flip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8123891-185F-445A-94C3-89FE9A24EA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4888" y="3275788"/>
            <a:ext cx="1066800" cy="14573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62960EA-86A8-4352-A211-7123FB5451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73936" y="3275788"/>
            <a:ext cx="1066800" cy="14573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EB6F697-E92D-431B-8AA8-8F08076F4B26}"/>
              </a:ext>
            </a:extLst>
          </p:cNvPr>
          <p:cNvSpPr txBox="1"/>
          <p:nvPr/>
        </p:nvSpPr>
        <p:spPr>
          <a:xfrm>
            <a:off x="4920253" y="4835723"/>
            <a:ext cx="1307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Vertical Flip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215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26B74F3-326A-4288-9850-CAC9D0987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83" y="1750050"/>
            <a:ext cx="1238250" cy="17049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FD44F20-37C0-4A71-BBAD-2740E8A30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056" y="721835"/>
            <a:ext cx="1247775" cy="17049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41790FF-315B-4DF2-AAD6-740775ACF1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8056" y="2975900"/>
            <a:ext cx="1247775" cy="16954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3AB74C5-D9CC-43C2-94E9-B234AD0071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7423" y="2975900"/>
            <a:ext cx="1238250" cy="16954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CB0E5AD-45E2-48F4-8A0E-A62ED6C39F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4995" y="717836"/>
            <a:ext cx="1228725" cy="1666875"/>
          </a:xfrm>
          <a:prstGeom prst="rect">
            <a:avLst/>
          </a:prstGeom>
        </p:spPr>
      </p:pic>
      <p:sp>
        <p:nvSpPr>
          <p:cNvPr id="357" name="Google Shape;357;p47"/>
          <p:cNvSpPr txBox="1"/>
          <p:nvPr/>
        </p:nvSpPr>
        <p:spPr>
          <a:xfrm>
            <a:off x="532958" y="3396713"/>
            <a:ext cx="16395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dirty="0">
                <a:latin typeface="Gothic A1"/>
                <a:ea typeface="Gothic A1"/>
                <a:cs typeface="Gothic A1"/>
                <a:sym typeface="Gothic A1"/>
              </a:rPr>
              <a:t>Original</a:t>
            </a:r>
            <a:endParaRPr sz="1800" b="1" dirty="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61" name="Google Shape;361;p47"/>
          <p:cNvSpPr txBox="1">
            <a:spLocks noGrp="1"/>
          </p:cNvSpPr>
          <p:nvPr>
            <p:ph type="title" idx="4294967295"/>
          </p:nvPr>
        </p:nvSpPr>
        <p:spPr>
          <a:xfrm>
            <a:off x="311700" y="10228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연구 </a:t>
            </a:r>
            <a:r>
              <a:rPr lang="ko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: </a:t>
            </a:r>
            <a:r>
              <a:rPr lang="ko" sz="2400" b="0" dirty="0">
                <a:solidFill>
                  <a:srgbClr val="434343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Image Augmentation</a:t>
            </a:r>
            <a:endParaRPr sz="2400" b="0" dirty="0">
              <a:solidFill>
                <a:srgbClr val="434343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  <p:sp>
        <p:nvSpPr>
          <p:cNvPr id="21" name="Google Shape;357;p47">
            <a:extLst>
              <a:ext uri="{FF2B5EF4-FFF2-40B4-BE49-F238E27FC236}">
                <a16:creationId xmlns:a16="http://schemas.microsoft.com/office/drawing/2014/main" id="{50E83A62-B3ED-419D-8967-3631D9839609}"/>
              </a:ext>
            </a:extLst>
          </p:cNvPr>
          <p:cNvSpPr txBox="1"/>
          <p:nvPr/>
        </p:nvSpPr>
        <p:spPr>
          <a:xfrm>
            <a:off x="2861700" y="2403005"/>
            <a:ext cx="16395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latin typeface="Gothic A1"/>
                <a:ea typeface="Gothic A1"/>
                <a:cs typeface="Gothic A1"/>
                <a:sym typeface="Gothic A1"/>
              </a:rPr>
              <a:t>Brightness</a:t>
            </a:r>
            <a:endParaRPr sz="1800" b="1" dirty="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22" name="Google Shape;357;p47">
            <a:extLst>
              <a:ext uri="{FF2B5EF4-FFF2-40B4-BE49-F238E27FC236}">
                <a16:creationId xmlns:a16="http://schemas.microsoft.com/office/drawing/2014/main" id="{FF815EA8-7362-4D1B-8EDD-18FD07D6AE8D}"/>
              </a:ext>
            </a:extLst>
          </p:cNvPr>
          <p:cNvSpPr txBox="1"/>
          <p:nvPr/>
        </p:nvSpPr>
        <p:spPr>
          <a:xfrm>
            <a:off x="2822193" y="4546800"/>
            <a:ext cx="16395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latin typeface="Gothic A1"/>
                <a:ea typeface="Gothic A1"/>
                <a:cs typeface="Gothic A1"/>
                <a:sym typeface="Gothic A1"/>
              </a:rPr>
              <a:t>Rotation</a:t>
            </a:r>
          </a:p>
        </p:txBody>
      </p:sp>
      <p:sp>
        <p:nvSpPr>
          <p:cNvPr id="23" name="Google Shape;357;p47">
            <a:extLst>
              <a:ext uri="{FF2B5EF4-FFF2-40B4-BE49-F238E27FC236}">
                <a16:creationId xmlns:a16="http://schemas.microsoft.com/office/drawing/2014/main" id="{EEC90296-86F5-4D74-97BA-BDDB6917CF7A}"/>
              </a:ext>
            </a:extLst>
          </p:cNvPr>
          <p:cNvSpPr txBox="1"/>
          <p:nvPr/>
        </p:nvSpPr>
        <p:spPr>
          <a:xfrm>
            <a:off x="5346798" y="2379200"/>
            <a:ext cx="16395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latin typeface="Gothic A1"/>
                <a:ea typeface="Gothic A1"/>
                <a:cs typeface="Gothic A1"/>
                <a:sym typeface="Gothic A1"/>
              </a:rPr>
              <a:t>Vertical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latin typeface="Gothic A1"/>
                <a:ea typeface="Gothic A1"/>
                <a:cs typeface="Gothic A1"/>
                <a:sym typeface="Gothic A1"/>
              </a:rPr>
              <a:t>Flip</a:t>
            </a:r>
          </a:p>
        </p:txBody>
      </p:sp>
      <p:sp>
        <p:nvSpPr>
          <p:cNvPr id="24" name="Google Shape;357;p47">
            <a:extLst>
              <a:ext uri="{FF2B5EF4-FFF2-40B4-BE49-F238E27FC236}">
                <a16:creationId xmlns:a16="http://schemas.microsoft.com/office/drawing/2014/main" id="{1B3E987C-C935-4540-B86D-349283828B8C}"/>
              </a:ext>
            </a:extLst>
          </p:cNvPr>
          <p:cNvSpPr txBox="1"/>
          <p:nvPr/>
        </p:nvSpPr>
        <p:spPr>
          <a:xfrm>
            <a:off x="5307291" y="4522995"/>
            <a:ext cx="16395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latin typeface="Gothic A1"/>
                <a:ea typeface="Gothic A1"/>
                <a:cs typeface="Gothic A1"/>
                <a:sym typeface="Gothic A1"/>
              </a:rPr>
              <a:t>Horizontal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latin typeface="Gothic A1"/>
                <a:ea typeface="Gothic A1"/>
                <a:cs typeface="Gothic A1"/>
                <a:sym typeface="Gothic A1"/>
              </a:rPr>
              <a:t>Flip</a:t>
            </a:r>
          </a:p>
        </p:txBody>
      </p:sp>
    </p:spTree>
    <p:extLst>
      <p:ext uri="{BB962C8B-B14F-4D97-AF65-F5344CB8AC3E}">
        <p14:creationId xmlns:p14="http://schemas.microsoft.com/office/powerpoint/2010/main" val="102111302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556D96"/>
      </a:accent1>
      <a:accent2>
        <a:srgbClr val="212121"/>
      </a:accent2>
      <a:accent3>
        <a:srgbClr val="A9B9D3"/>
      </a:accent3>
      <a:accent4>
        <a:srgbClr val="26529E"/>
      </a:accent4>
      <a:accent5>
        <a:srgbClr val="62779B"/>
      </a:accent5>
      <a:accent6>
        <a:srgbClr val="363F4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2581</TotalTime>
  <Words>594</Words>
  <Application>Microsoft Office PowerPoint</Application>
  <PresentationFormat>화면 슬라이드 쇼(16:9)</PresentationFormat>
  <Paragraphs>247</Paragraphs>
  <Slides>26</Slides>
  <Notes>24</Notes>
  <HiddenSlides>2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26</vt:i4>
      </vt:variant>
    </vt:vector>
  </HeadingPairs>
  <TitlesOfParts>
    <vt:vector size="42" baseType="lpstr">
      <vt:lpstr>Fira Sans Extra Condensed Medium</vt:lpstr>
      <vt:lpstr>Catamaran</vt:lpstr>
      <vt:lpstr>Livvic</vt:lpstr>
      <vt:lpstr>Gothic A1</vt:lpstr>
      <vt:lpstr>Gothic A1 Medium</vt:lpstr>
      <vt:lpstr>Gothic A1 SemiBold</vt:lpstr>
      <vt:lpstr>Arial</vt:lpstr>
      <vt:lpstr>Livvic SemiBold</vt:lpstr>
      <vt:lpstr>Proxima Nova Semibold</vt:lpstr>
      <vt:lpstr>Gothic A1 ExtraBold</vt:lpstr>
      <vt:lpstr>Catamaran Thin</vt:lpstr>
      <vt:lpstr>Impact</vt:lpstr>
      <vt:lpstr>Proxima Nova</vt:lpstr>
      <vt:lpstr>Simple Light</vt:lpstr>
      <vt:lpstr>SlidesGo Final Pages</vt:lpstr>
      <vt:lpstr>Engineering Project Proposal by Slidesgo</vt:lpstr>
      <vt:lpstr>치아로 나이구간 추정하기</vt:lpstr>
      <vt:lpstr>03</vt:lpstr>
      <vt:lpstr>목표</vt:lpstr>
      <vt:lpstr>연구목표</vt:lpstr>
      <vt:lpstr>연구 환경 </vt:lpstr>
      <vt:lpstr>PowerPoint 프레젠테이션</vt:lpstr>
      <vt:lpstr>연구 : 데이터 수집</vt:lpstr>
      <vt:lpstr>연구 : Image Augmentation</vt:lpstr>
      <vt:lpstr>연구 : Image Augmentation</vt:lpstr>
      <vt:lpstr>모델 구조 및 학습 : Loss Function</vt:lpstr>
      <vt:lpstr>모델 구조 및 학습 : Transfer Learning</vt:lpstr>
      <vt:lpstr>모델 구조 및 학습 : Naive한 접근</vt:lpstr>
      <vt:lpstr>모델 구조 및 학습 : Naive한 접근</vt:lpstr>
      <vt:lpstr>모델 구조 및 학습 : Naive한 접근</vt:lpstr>
      <vt:lpstr>모델 구조 및 학습  : Majority Voting System</vt:lpstr>
      <vt:lpstr>모델 구조 및 학습 : Majority Voting System</vt:lpstr>
      <vt:lpstr>PowerPoint 프레젠테이션</vt:lpstr>
      <vt:lpstr>PowerPoint 프레젠테이션</vt:lpstr>
      <vt:lpstr>PowerPoint 프레젠테이션</vt:lpstr>
      <vt:lpstr>연구 : 최종 모델 구조 (Specification)</vt:lpstr>
      <vt:lpstr>Test Accuracy</vt:lpstr>
      <vt:lpstr>PowerPoint 프레젠테이션</vt:lpstr>
      <vt:lpstr>PowerPoint 프레젠테이션</vt:lpstr>
      <vt:lpstr>PowerPoint 프레젠테이션</vt:lpstr>
      <vt:lpstr>모델 구조 및 학습 : Optimizer</vt:lpstr>
      <vt:lpstr>모델 구조 및 학습 : Optimizer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치아로 나이구간 추정하기</dc:title>
  <cp:lastModifiedBy>최 성진</cp:lastModifiedBy>
  <cp:revision>100</cp:revision>
  <dcterms:modified xsi:type="dcterms:W3CDTF">2021-02-23T06:23:25Z</dcterms:modified>
</cp:coreProperties>
</file>